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1">
                <a:solidFill>
                  <a:srgbClr val="141C7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1">
                <a:solidFill>
                  <a:srgbClr val="141C7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1">
                <a:solidFill>
                  <a:srgbClr val="141C7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1">
                <a:solidFill>
                  <a:srgbClr val="141C7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81000" y="6451091"/>
            <a:ext cx="8382000" cy="0"/>
          </a:xfrm>
          <a:custGeom>
            <a:avLst/>
            <a:gdLst/>
            <a:ahLst/>
            <a:cxnLst/>
            <a:rect l="l" t="t" r="r" b="b"/>
            <a:pathLst>
              <a:path w="8382000" h="0">
                <a:moveTo>
                  <a:pt x="0" y="0"/>
                </a:moveTo>
                <a:lnTo>
                  <a:pt x="8382000" y="0"/>
                </a:lnTo>
              </a:path>
            </a:pathLst>
          </a:custGeom>
          <a:ln w="57912">
            <a:solidFill>
              <a:srgbClr val="0B2C8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13855" y="348488"/>
            <a:ext cx="251396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1">
                <a:solidFill>
                  <a:srgbClr val="141C7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4180" y="1796457"/>
            <a:ext cx="8298815" cy="19456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hyperlink" Target="https://milconnect.dmdc.osd.mil/milconnect/" TargetMode="External"/><Relationship Id="rId4" Type="http://schemas.openxmlformats.org/officeDocument/2006/relationships/image" Target="../media/image3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5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6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2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2.jpg"/><Relationship Id="rId4" Type="http://schemas.openxmlformats.org/officeDocument/2006/relationships/image" Target="../media/image9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2.jpg"/><Relationship Id="rId4" Type="http://schemas.openxmlformats.org/officeDocument/2006/relationships/hyperlink" Target="mailto:dodhra.dodc-mb.dmdc.mbx.dpris-helpdesk@mail.mil" TargetMode="Externa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11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48739" y="1261935"/>
            <a:ext cx="592137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884680" algn="l"/>
                <a:tab pos="2115185" algn="l"/>
                <a:tab pos="3645535" algn="l"/>
                <a:tab pos="3875404" algn="l"/>
              </a:tabLst>
            </a:pPr>
            <a:r>
              <a:rPr dirty="0" sz="2000" b="1" i="1">
                <a:latin typeface="Century Schoolbook"/>
                <a:cs typeface="Century Schoolbook"/>
              </a:rPr>
              <a:t>I</a:t>
            </a:r>
            <a:r>
              <a:rPr dirty="0" sz="2000" spc="-5" b="1" i="1">
                <a:latin typeface="Century Schoolbook"/>
                <a:cs typeface="Century Schoolbook"/>
              </a:rPr>
              <a:t> </a:t>
            </a:r>
            <a:r>
              <a:rPr dirty="0" sz="2000" b="1" i="1">
                <a:latin typeface="Century Schoolbook"/>
                <a:cs typeface="Century Schoolbook"/>
              </a:rPr>
              <a:t>n</a:t>
            </a:r>
            <a:r>
              <a:rPr dirty="0" sz="2000" spc="-10" b="1" i="1">
                <a:latin typeface="Century Schoolbook"/>
                <a:cs typeface="Century Schoolbook"/>
              </a:rPr>
              <a:t> </a:t>
            </a:r>
            <a:r>
              <a:rPr dirty="0" sz="2000" b="1" i="1">
                <a:latin typeface="Century Schoolbook"/>
                <a:cs typeface="Century Schoolbook"/>
              </a:rPr>
              <a:t>t e</a:t>
            </a:r>
            <a:r>
              <a:rPr dirty="0" sz="2000" spc="-15" b="1" i="1">
                <a:latin typeface="Century Schoolbook"/>
                <a:cs typeface="Century Schoolbook"/>
              </a:rPr>
              <a:t> </a:t>
            </a:r>
            <a:r>
              <a:rPr dirty="0" sz="2000" b="1" i="1">
                <a:latin typeface="Century Schoolbook"/>
                <a:cs typeface="Century Schoolbook"/>
              </a:rPr>
              <a:t>g</a:t>
            </a:r>
            <a:r>
              <a:rPr dirty="0" sz="2000" spc="-5" b="1" i="1">
                <a:latin typeface="Century Schoolbook"/>
                <a:cs typeface="Century Schoolbook"/>
              </a:rPr>
              <a:t> </a:t>
            </a:r>
            <a:r>
              <a:rPr dirty="0" sz="2000" b="1" i="1">
                <a:latin typeface="Century Schoolbook"/>
                <a:cs typeface="Century Schoolbook"/>
              </a:rPr>
              <a:t>r i</a:t>
            </a:r>
            <a:r>
              <a:rPr dirty="0" sz="2000" spc="-20" b="1" i="1">
                <a:latin typeface="Century Schoolbook"/>
                <a:cs typeface="Century Schoolbook"/>
              </a:rPr>
              <a:t> </a:t>
            </a:r>
            <a:r>
              <a:rPr dirty="0" sz="2000" b="1" i="1">
                <a:latin typeface="Century Schoolbook"/>
                <a:cs typeface="Century Schoolbook"/>
              </a:rPr>
              <a:t>t</a:t>
            </a:r>
            <a:r>
              <a:rPr dirty="0" sz="2000" spc="-5" b="1" i="1">
                <a:latin typeface="Century Schoolbook"/>
                <a:cs typeface="Century Schoolbook"/>
              </a:rPr>
              <a:t> </a:t>
            </a:r>
            <a:r>
              <a:rPr dirty="0" sz="2000" spc="-50" b="1" i="1">
                <a:latin typeface="Century Schoolbook"/>
                <a:cs typeface="Century Schoolbook"/>
              </a:rPr>
              <a:t>y</a:t>
            </a:r>
            <a:r>
              <a:rPr dirty="0" sz="2000" b="1" i="1">
                <a:latin typeface="Century Schoolbook"/>
                <a:cs typeface="Century Schoolbook"/>
              </a:rPr>
              <a:t>	</a:t>
            </a:r>
            <a:r>
              <a:rPr dirty="0" sz="2000" spc="-50" b="1" i="1">
                <a:latin typeface="Century Schoolbook"/>
                <a:cs typeface="Century Schoolbook"/>
              </a:rPr>
              <a:t>-</a:t>
            </a:r>
            <a:r>
              <a:rPr dirty="0" sz="2000" b="1" i="1">
                <a:latin typeface="Century Schoolbook"/>
                <a:cs typeface="Century Schoolbook"/>
              </a:rPr>
              <a:t>	S e</a:t>
            </a:r>
            <a:r>
              <a:rPr dirty="0" sz="2000" spc="-10" b="1" i="1">
                <a:latin typeface="Century Schoolbook"/>
                <a:cs typeface="Century Schoolbook"/>
              </a:rPr>
              <a:t> </a:t>
            </a:r>
            <a:r>
              <a:rPr dirty="0" sz="2000" b="1" i="1">
                <a:latin typeface="Century Schoolbook"/>
                <a:cs typeface="Century Schoolbook"/>
              </a:rPr>
              <a:t>r</a:t>
            </a:r>
            <a:r>
              <a:rPr dirty="0" sz="2000" spc="-15" b="1" i="1">
                <a:latin typeface="Century Schoolbook"/>
                <a:cs typeface="Century Schoolbook"/>
              </a:rPr>
              <a:t> </a:t>
            </a:r>
            <a:r>
              <a:rPr dirty="0" sz="2000" b="1" i="1">
                <a:latin typeface="Century Schoolbook"/>
                <a:cs typeface="Century Schoolbook"/>
              </a:rPr>
              <a:t>v i</a:t>
            </a:r>
            <a:r>
              <a:rPr dirty="0" sz="2000" spc="-5" b="1" i="1">
                <a:latin typeface="Century Schoolbook"/>
                <a:cs typeface="Century Schoolbook"/>
              </a:rPr>
              <a:t> </a:t>
            </a:r>
            <a:r>
              <a:rPr dirty="0" sz="2000" b="1" i="1">
                <a:latin typeface="Century Schoolbook"/>
                <a:cs typeface="Century Schoolbook"/>
              </a:rPr>
              <a:t>c</a:t>
            </a:r>
            <a:r>
              <a:rPr dirty="0" sz="2000" spc="-10" b="1" i="1">
                <a:latin typeface="Century Schoolbook"/>
                <a:cs typeface="Century Schoolbook"/>
              </a:rPr>
              <a:t> </a:t>
            </a:r>
            <a:r>
              <a:rPr dirty="0" sz="2000" spc="-50" b="1" i="1">
                <a:latin typeface="Century Schoolbook"/>
                <a:cs typeface="Century Schoolbook"/>
              </a:rPr>
              <a:t>e</a:t>
            </a:r>
            <a:r>
              <a:rPr dirty="0" sz="2000" b="1" i="1">
                <a:latin typeface="Century Schoolbook"/>
                <a:cs typeface="Century Schoolbook"/>
              </a:rPr>
              <a:t>	</a:t>
            </a:r>
            <a:r>
              <a:rPr dirty="0" sz="2000" spc="-50" b="1" i="1">
                <a:latin typeface="Century Schoolbook"/>
                <a:cs typeface="Century Schoolbook"/>
              </a:rPr>
              <a:t>-</a:t>
            </a:r>
            <a:r>
              <a:rPr dirty="0" sz="2000" b="1" i="1">
                <a:latin typeface="Century Schoolbook"/>
                <a:cs typeface="Century Schoolbook"/>
              </a:rPr>
              <a:t>	E</a:t>
            </a:r>
            <a:r>
              <a:rPr dirty="0" sz="2000" spc="-5" b="1" i="1">
                <a:latin typeface="Century Schoolbook"/>
                <a:cs typeface="Century Schoolbook"/>
              </a:rPr>
              <a:t> </a:t>
            </a:r>
            <a:r>
              <a:rPr dirty="0" sz="2000" b="1" i="1">
                <a:latin typeface="Century Schoolbook"/>
                <a:cs typeface="Century Schoolbook"/>
              </a:rPr>
              <a:t>x</a:t>
            </a:r>
            <a:r>
              <a:rPr dirty="0" sz="2000" spc="-5" b="1" i="1">
                <a:latin typeface="Century Schoolbook"/>
                <a:cs typeface="Century Schoolbook"/>
              </a:rPr>
              <a:t> </a:t>
            </a:r>
            <a:r>
              <a:rPr dirty="0" sz="2000" b="1" i="1">
                <a:latin typeface="Century Schoolbook"/>
                <a:cs typeface="Century Schoolbook"/>
              </a:rPr>
              <a:t>c</a:t>
            </a:r>
            <a:r>
              <a:rPr dirty="0" sz="2000" spc="5" b="1" i="1">
                <a:latin typeface="Century Schoolbook"/>
                <a:cs typeface="Century Schoolbook"/>
              </a:rPr>
              <a:t> </a:t>
            </a:r>
            <a:r>
              <a:rPr dirty="0" sz="2000" b="1" i="1">
                <a:latin typeface="Century Schoolbook"/>
                <a:cs typeface="Century Schoolbook"/>
              </a:rPr>
              <a:t>e</a:t>
            </a:r>
            <a:r>
              <a:rPr dirty="0" sz="2000" spc="-15" b="1" i="1">
                <a:latin typeface="Century Schoolbook"/>
                <a:cs typeface="Century Schoolbook"/>
              </a:rPr>
              <a:t> </a:t>
            </a:r>
            <a:r>
              <a:rPr dirty="0" sz="2000" b="1" i="1">
                <a:latin typeface="Century Schoolbook"/>
                <a:cs typeface="Century Schoolbook"/>
              </a:rPr>
              <a:t>l</a:t>
            </a:r>
            <a:r>
              <a:rPr dirty="0" sz="2000" spc="-20" b="1" i="1">
                <a:latin typeface="Century Schoolbook"/>
                <a:cs typeface="Century Schoolbook"/>
              </a:rPr>
              <a:t> </a:t>
            </a:r>
            <a:r>
              <a:rPr dirty="0" sz="2000" b="1" i="1">
                <a:latin typeface="Century Schoolbook"/>
                <a:cs typeface="Century Schoolbook"/>
              </a:rPr>
              <a:t>l e</a:t>
            </a:r>
            <a:r>
              <a:rPr dirty="0" sz="2000" spc="-15" b="1" i="1">
                <a:latin typeface="Century Schoolbook"/>
                <a:cs typeface="Century Schoolbook"/>
              </a:rPr>
              <a:t> </a:t>
            </a:r>
            <a:r>
              <a:rPr dirty="0" sz="2000" b="1" i="1">
                <a:latin typeface="Century Schoolbook"/>
                <a:cs typeface="Century Schoolbook"/>
              </a:rPr>
              <a:t>n c</a:t>
            </a:r>
            <a:r>
              <a:rPr dirty="0" sz="2000" spc="-10" b="1" i="1">
                <a:latin typeface="Century Schoolbook"/>
                <a:cs typeface="Century Schoolbook"/>
              </a:rPr>
              <a:t> </a:t>
            </a:r>
            <a:r>
              <a:rPr dirty="0" sz="2000" spc="-50" b="1" i="1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381000" y="1231391"/>
            <a:ext cx="8382000" cy="0"/>
          </a:xfrm>
          <a:custGeom>
            <a:avLst/>
            <a:gdLst/>
            <a:ahLst/>
            <a:cxnLst/>
            <a:rect l="l" t="t" r="r" b="b"/>
            <a:pathLst>
              <a:path w="8382000" h="0">
                <a:moveTo>
                  <a:pt x="0" y="0"/>
                </a:moveTo>
                <a:lnTo>
                  <a:pt x="8382000" y="0"/>
                </a:lnTo>
              </a:path>
            </a:pathLst>
          </a:custGeom>
          <a:ln w="57912">
            <a:solidFill>
              <a:srgbClr val="0B2C8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9100" y="3698747"/>
            <a:ext cx="3305555" cy="2604515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497964" y="631126"/>
            <a:ext cx="5221605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420"/>
              </a:lnSpc>
            </a:pPr>
            <a:r>
              <a:rPr dirty="0" sz="3600" b="1" i="1">
                <a:latin typeface="Calibri"/>
                <a:cs typeface="Calibri"/>
              </a:rPr>
              <a:t>Headquarters</a:t>
            </a:r>
            <a:r>
              <a:rPr dirty="0" sz="3600" spc="-75" b="1" i="1">
                <a:latin typeface="Calibri"/>
                <a:cs typeface="Calibri"/>
              </a:rPr>
              <a:t> </a:t>
            </a:r>
            <a:r>
              <a:rPr dirty="0" sz="3600" b="1" i="1">
                <a:latin typeface="Calibri"/>
                <a:cs typeface="Calibri"/>
              </a:rPr>
              <a:t>U.S.</a:t>
            </a:r>
            <a:r>
              <a:rPr dirty="0" sz="3600" spc="-65" b="1" i="1">
                <a:latin typeface="Calibri"/>
                <a:cs typeface="Calibri"/>
              </a:rPr>
              <a:t> </a:t>
            </a:r>
            <a:r>
              <a:rPr dirty="0" sz="3600" b="1" i="1">
                <a:latin typeface="Calibri"/>
                <a:cs typeface="Calibri"/>
              </a:rPr>
              <a:t>Air</a:t>
            </a:r>
            <a:r>
              <a:rPr dirty="0" sz="3600" spc="-75" b="1" i="1">
                <a:latin typeface="Calibri"/>
                <a:cs typeface="Calibri"/>
              </a:rPr>
              <a:t> </a:t>
            </a:r>
            <a:r>
              <a:rPr dirty="0" sz="3600" spc="-10" b="1" i="1">
                <a:latin typeface="Calibri"/>
                <a:cs typeface="Calibri"/>
              </a:rPr>
              <a:t>Force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77833" rIns="0" bIns="0" rtlCol="0" vert="horz">
            <a:spAutoFit/>
          </a:bodyPr>
          <a:lstStyle/>
          <a:p>
            <a:pPr marL="2158365" marR="5080" indent="-2085339">
              <a:lnSpc>
                <a:spcPts val="5180"/>
              </a:lnSpc>
              <a:spcBef>
                <a:spcPts val="755"/>
              </a:spcBef>
            </a:pPr>
            <a:r>
              <a:rPr dirty="0" sz="4800" b="0">
                <a:solidFill>
                  <a:srgbClr val="0B2C83"/>
                </a:solidFill>
                <a:latin typeface="Calibri Light"/>
                <a:cs typeface="Calibri Light"/>
              </a:rPr>
              <a:t>How</a:t>
            </a:r>
            <a:r>
              <a:rPr dirty="0" sz="4800" spc="-229" b="0">
                <a:solidFill>
                  <a:srgbClr val="0B2C83"/>
                </a:solidFill>
                <a:latin typeface="Calibri Light"/>
                <a:cs typeface="Calibri Light"/>
              </a:rPr>
              <a:t> </a:t>
            </a:r>
            <a:r>
              <a:rPr dirty="0" sz="4800" b="0">
                <a:solidFill>
                  <a:srgbClr val="0B2C83"/>
                </a:solidFill>
                <a:latin typeface="Calibri Light"/>
                <a:cs typeface="Calibri Light"/>
              </a:rPr>
              <a:t>to</a:t>
            </a:r>
            <a:r>
              <a:rPr dirty="0" sz="4800" spc="-190" b="0">
                <a:solidFill>
                  <a:srgbClr val="0B2C83"/>
                </a:solidFill>
                <a:latin typeface="Calibri Light"/>
                <a:cs typeface="Calibri Light"/>
              </a:rPr>
              <a:t> </a:t>
            </a:r>
            <a:r>
              <a:rPr dirty="0" sz="4800" spc="-45" b="0">
                <a:solidFill>
                  <a:srgbClr val="0B2C83"/>
                </a:solidFill>
                <a:latin typeface="Calibri Light"/>
                <a:cs typeface="Calibri Light"/>
              </a:rPr>
              <a:t>request</a:t>
            </a:r>
            <a:r>
              <a:rPr dirty="0" sz="4800" spc="-200" b="0">
                <a:solidFill>
                  <a:srgbClr val="0B2C83"/>
                </a:solidFill>
                <a:latin typeface="Calibri Light"/>
                <a:cs typeface="Calibri Light"/>
              </a:rPr>
              <a:t> </a:t>
            </a:r>
            <a:r>
              <a:rPr dirty="0" sz="4800" spc="-30" b="0">
                <a:solidFill>
                  <a:srgbClr val="0B2C83"/>
                </a:solidFill>
                <a:latin typeface="Calibri Light"/>
                <a:cs typeface="Calibri Light"/>
              </a:rPr>
              <a:t>Military</a:t>
            </a:r>
            <a:r>
              <a:rPr dirty="0" sz="4800" spc="-210" b="0">
                <a:solidFill>
                  <a:srgbClr val="0B2C83"/>
                </a:solidFill>
                <a:latin typeface="Calibri Light"/>
                <a:cs typeface="Calibri Light"/>
              </a:rPr>
              <a:t> </a:t>
            </a:r>
            <a:r>
              <a:rPr dirty="0" sz="4800" spc="-40" b="0">
                <a:solidFill>
                  <a:srgbClr val="0B2C83"/>
                </a:solidFill>
                <a:latin typeface="Calibri Light"/>
                <a:cs typeface="Calibri Light"/>
              </a:rPr>
              <a:t>Records </a:t>
            </a:r>
            <a:r>
              <a:rPr dirty="0" sz="4800" b="0">
                <a:solidFill>
                  <a:srgbClr val="0B2C83"/>
                </a:solidFill>
                <a:latin typeface="Calibri Light"/>
                <a:cs typeface="Calibri Light"/>
              </a:rPr>
              <a:t>via</a:t>
            </a:r>
            <a:r>
              <a:rPr dirty="0" sz="4800" spc="-190" b="0">
                <a:solidFill>
                  <a:srgbClr val="0B2C83"/>
                </a:solidFill>
                <a:latin typeface="Calibri Light"/>
                <a:cs typeface="Calibri Light"/>
              </a:rPr>
              <a:t> </a:t>
            </a:r>
            <a:r>
              <a:rPr dirty="0" sz="4800" spc="-10" b="0">
                <a:solidFill>
                  <a:srgbClr val="0B2C83"/>
                </a:solidFill>
                <a:latin typeface="Calibri Light"/>
                <a:cs typeface="Calibri Light"/>
              </a:rPr>
              <a:t>milConnect</a:t>
            </a:r>
            <a:endParaRPr sz="4800">
              <a:latin typeface="Calibri Light"/>
              <a:cs typeface="Calibri Ligh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331961" y="6425628"/>
            <a:ext cx="1028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406385" y="4746425"/>
            <a:ext cx="1399540" cy="549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37465">
              <a:lnSpc>
                <a:spcPts val="1939"/>
              </a:lnSpc>
              <a:spcBef>
                <a:spcPts val="100"/>
              </a:spcBef>
            </a:pPr>
            <a:r>
              <a:rPr dirty="0" sz="1800">
                <a:latin typeface="Calibri"/>
                <a:cs typeface="Calibri"/>
              </a:rPr>
              <a:t>142</a:t>
            </a:r>
            <a:r>
              <a:rPr dirty="0" baseline="25462" sz="1800">
                <a:latin typeface="Calibri"/>
                <a:cs typeface="Calibri"/>
              </a:rPr>
              <a:t>nd</a:t>
            </a:r>
            <a:r>
              <a:rPr dirty="0" baseline="25462" sz="1800" spc="150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FSS</a:t>
            </a:r>
            <a:endParaRPr sz="1800">
              <a:latin typeface="Calibri"/>
              <a:cs typeface="Calibri"/>
            </a:endParaRPr>
          </a:p>
          <a:p>
            <a:pPr algn="r" marR="30480">
              <a:lnSpc>
                <a:spcPts val="2180"/>
              </a:lnSpc>
            </a:pPr>
            <a:r>
              <a:rPr dirty="0" sz="2000" b="1">
                <a:latin typeface="Calibri"/>
                <a:cs typeface="Calibri"/>
              </a:rPr>
              <a:t>21</a:t>
            </a:r>
            <a:r>
              <a:rPr dirty="0" sz="2000" spc="-20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OCT</a:t>
            </a:r>
            <a:r>
              <a:rPr dirty="0" sz="2000" spc="-10" b="1">
                <a:latin typeface="Calibri"/>
                <a:cs typeface="Calibri"/>
              </a:rPr>
              <a:t> </a:t>
            </a:r>
            <a:r>
              <a:rPr dirty="0" sz="2000" spc="-20" b="1">
                <a:latin typeface="Calibri"/>
                <a:cs typeface="Calibri"/>
              </a:rPr>
              <a:t>2020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1345691" y="431291"/>
            <a:ext cx="5588635" cy="695325"/>
          </a:xfrm>
          <a:custGeom>
            <a:avLst/>
            <a:gdLst/>
            <a:ahLst/>
            <a:cxnLst/>
            <a:rect l="l" t="t" r="r" b="b"/>
            <a:pathLst>
              <a:path w="5588634" h="695325">
                <a:moveTo>
                  <a:pt x="5588508" y="0"/>
                </a:moveTo>
                <a:lnTo>
                  <a:pt x="0" y="0"/>
                </a:lnTo>
                <a:lnTo>
                  <a:pt x="0" y="694943"/>
                </a:lnTo>
                <a:lnTo>
                  <a:pt x="5588508" y="694943"/>
                </a:lnTo>
                <a:lnTo>
                  <a:pt x="55885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831765" y="435864"/>
            <a:ext cx="57683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="0" i="0">
                <a:solidFill>
                  <a:srgbClr val="000000"/>
                </a:solidFill>
                <a:latin typeface="Calibri"/>
                <a:cs typeface="Calibri"/>
              </a:rPr>
              <a:t>142</a:t>
            </a:r>
            <a:r>
              <a:rPr dirty="0" baseline="25462" sz="3600" b="0" i="0">
                <a:solidFill>
                  <a:srgbClr val="000000"/>
                </a:solidFill>
                <a:latin typeface="Calibri"/>
                <a:cs typeface="Calibri"/>
              </a:rPr>
              <a:t>ND</a:t>
            </a:r>
            <a:r>
              <a:rPr dirty="0" baseline="25462" sz="3600" spc="277" b="0" i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0" i="0">
                <a:solidFill>
                  <a:srgbClr val="000000"/>
                </a:solidFill>
                <a:latin typeface="Calibri"/>
                <a:cs typeface="Calibri"/>
              </a:rPr>
              <a:t>Military</a:t>
            </a:r>
            <a:r>
              <a:rPr dirty="0" sz="3600" spc="-110" b="0" i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spc="-10" b="0" i="0">
                <a:solidFill>
                  <a:srgbClr val="000000"/>
                </a:solidFill>
                <a:latin typeface="Calibri"/>
                <a:cs typeface="Calibri"/>
              </a:rPr>
              <a:t>Personnel</a:t>
            </a:r>
            <a:r>
              <a:rPr dirty="0" sz="3600" spc="-90" b="0" i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spc="-10" b="0" i="0">
                <a:solidFill>
                  <a:srgbClr val="000000"/>
                </a:solidFill>
                <a:latin typeface="Calibri"/>
                <a:cs typeface="Calibri"/>
              </a:rPr>
              <a:t>Flight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1000" y="1231391"/>
            <a:ext cx="8382000" cy="0"/>
          </a:xfrm>
          <a:custGeom>
            <a:avLst/>
            <a:gdLst/>
            <a:ahLst/>
            <a:cxnLst/>
            <a:rect l="l" t="t" r="r" b="b"/>
            <a:pathLst>
              <a:path w="8382000" h="0">
                <a:moveTo>
                  <a:pt x="0" y="0"/>
                </a:moveTo>
                <a:lnTo>
                  <a:pt x="8382000" y="0"/>
                </a:lnTo>
              </a:path>
            </a:pathLst>
          </a:custGeom>
          <a:ln w="57912">
            <a:solidFill>
              <a:srgbClr val="0B2C8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668" y="89916"/>
            <a:ext cx="1347203" cy="106222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milConnect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1374139" y="6524131"/>
            <a:ext cx="4751070" cy="26924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n t 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g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t y</a:t>
            </a:r>
            <a:r>
              <a:rPr dirty="0" sz="1600" spc="44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S e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v 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44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x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 n c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spc="-50" b="1" i="1">
                <a:latin typeface="Century Schoolbook"/>
                <a:cs typeface="Century Schoolbook"/>
              </a:rPr>
              <a:t>e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8832" y="4031319"/>
            <a:ext cx="8199755" cy="2296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00655" marR="5080" indent="-2299970">
              <a:lnSpc>
                <a:spcPct val="100000"/>
              </a:lnSpc>
              <a:spcBef>
                <a:spcPts val="100"/>
              </a:spcBef>
            </a:pPr>
            <a:r>
              <a:rPr dirty="0" sz="5400">
                <a:latin typeface="Arial"/>
                <a:cs typeface="Arial"/>
              </a:rPr>
              <a:t>THANK</a:t>
            </a:r>
            <a:r>
              <a:rPr dirty="0" sz="5400" spc="-145">
                <a:latin typeface="Arial"/>
                <a:cs typeface="Arial"/>
              </a:rPr>
              <a:t> </a:t>
            </a:r>
            <a:r>
              <a:rPr dirty="0" sz="5400">
                <a:latin typeface="Arial"/>
                <a:cs typeface="Arial"/>
              </a:rPr>
              <a:t>YOU</a:t>
            </a:r>
            <a:r>
              <a:rPr dirty="0" sz="5400" spc="-55">
                <a:latin typeface="Arial"/>
                <a:cs typeface="Arial"/>
              </a:rPr>
              <a:t> </a:t>
            </a:r>
            <a:r>
              <a:rPr dirty="0" sz="5400">
                <a:latin typeface="Arial"/>
                <a:cs typeface="Arial"/>
              </a:rPr>
              <a:t>FOR</a:t>
            </a:r>
            <a:r>
              <a:rPr dirty="0" sz="5400" spc="-140">
                <a:latin typeface="Arial"/>
                <a:cs typeface="Arial"/>
              </a:rPr>
              <a:t> </a:t>
            </a:r>
            <a:r>
              <a:rPr dirty="0" sz="5400" spc="-20">
                <a:latin typeface="Arial"/>
                <a:cs typeface="Arial"/>
              </a:rPr>
              <a:t>YOUR </a:t>
            </a:r>
            <a:r>
              <a:rPr dirty="0" sz="5400" spc="-10">
                <a:latin typeface="Arial"/>
                <a:cs typeface="Arial"/>
              </a:rPr>
              <a:t>SERVICE!</a:t>
            </a:r>
            <a:endParaRPr sz="5400">
              <a:latin typeface="Arial"/>
              <a:cs typeface="Arial"/>
            </a:endParaRPr>
          </a:p>
          <a:p>
            <a:pPr marL="12700" marR="5939155">
              <a:lnSpc>
                <a:spcPct val="100000"/>
              </a:lnSpc>
              <a:spcBef>
                <a:spcPts val="2040"/>
              </a:spcBef>
            </a:pPr>
            <a:r>
              <a:rPr dirty="0" sz="1200" spc="-10">
                <a:latin typeface="Arial"/>
                <a:cs typeface="Arial"/>
              </a:rPr>
              <a:t>Portland</a:t>
            </a:r>
            <a:r>
              <a:rPr dirty="0" sz="1200" spc="-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Air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National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Guard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Base </a:t>
            </a:r>
            <a:r>
              <a:rPr dirty="0" sz="1200">
                <a:latin typeface="Arial"/>
                <a:cs typeface="Arial"/>
              </a:rPr>
              <a:t>FSS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– (503)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335-</a:t>
            </a:r>
            <a:r>
              <a:rPr dirty="0" sz="1200" spc="-20">
                <a:latin typeface="Arial"/>
                <a:cs typeface="Arial"/>
              </a:rPr>
              <a:t>4046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06017" y="1576933"/>
            <a:ext cx="8281034" cy="1671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6700" marR="5080" indent="-25463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66700" algn="l"/>
                <a:tab pos="299085" algn="l"/>
              </a:tabLst>
            </a:pPr>
            <a:r>
              <a:rPr dirty="0" sz="1800">
                <a:latin typeface="Times New Roman"/>
                <a:cs typeface="Times New Roman"/>
              </a:rPr>
              <a:t>	</a:t>
            </a:r>
            <a:r>
              <a:rPr dirty="0" sz="1800">
                <a:latin typeface="Arial"/>
                <a:cs typeface="Arial"/>
              </a:rPr>
              <a:t>As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long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as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your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record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has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been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scanned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uploaded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your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Official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Military </a:t>
            </a:r>
            <a:r>
              <a:rPr dirty="0" sz="1800">
                <a:latin typeface="Arial"/>
                <a:cs typeface="Arial"/>
              </a:rPr>
              <a:t>Personnel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File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(OMPF)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will</a:t>
            </a:r>
            <a:r>
              <a:rPr dirty="0" sz="1800" spc="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be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able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request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your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records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via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DPRIS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in </a:t>
            </a:r>
            <a:r>
              <a:rPr dirty="0" sz="1800" spc="-10">
                <a:latin typeface="Arial"/>
                <a:cs typeface="Arial"/>
              </a:rPr>
              <a:t>milConnect.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Font typeface="Wingdings"/>
              <a:buChar char=""/>
            </a:pPr>
            <a:endParaRPr sz="1800">
              <a:latin typeface="Arial"/>
              <a:cs typeface="Arial"/>
            </a:endParaRPr>
          </a:p>
          <a:p>
            <a:pPr marL="266700" marR="102235" indent="-254635">
              <a:lnSpc>
                <a:spcPct val="100000"/>
              </a:lnSpc>
              <a:buFont typeface="Wingdings"/>
              <a:buChar char=""/>
              <a:tabLst>
                <a:tab pos="266700" algn="l"/>
                <a:tab pos="299085" algn="l"/>
              </a:tabLst>
            </a:pPr>
            <a:r>
              <a:rPr dirty="0" sz="1800">
                <a:latin typeface="Times New Roman"/>
                <a:cs typeface="Times New Roman"/>
              </a:rPr>
              <a:t>	</a:t>
            </a:r>
            <a:r>
              <a:rPr dirty="0" sz="1800">
                <a:latin typeface="Arial"/>
                <a:cs typeface="Arial"/>
              </a:rPr>
              <a:t>If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have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any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issues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or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need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any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assistance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please </a:t>
            </a:r>
            <a:r>
              <a:rPr dirty="0" sz="1800" spc="-10">
                <a:latin typeface="Arial"/>
                <a:cs typeface="Arial"/>
              </a:rPr>
              <a:t>contact</a:t>
            </a:r>
            <a:r>
              <a:rPr dirty="0" sz="1800" spc="-114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ARPC/AFPC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by </a:t>
            </a:r>
            <a:r>
              <a:rPr dirty="0" sz="1800">
                <a:latin typeface="Arial"/>
                <a:cs typeface="Arial"/>
              </a:rPr>
              <a:t>calling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1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(800)</a:t>
            </a:r>
            <a:r>
              <a:rPr dirty="0" sz="1800" spc="-10">
                <a:latin typeface="Arial"/>
                <a:cs typeface="Arial"/>
              </a:rPr>
              <a:t> 525-</a:t>
            </a:r>
            <a:r>
              <a:rPr dirty="0" sz="1800" spc="-20">
                <a:latin typeface="Arial"/>
                <a:cs typeface="Arial"/>
              </a:rPr>
              <a:t>0102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4139" y="6521260"/>
            <a:ext cx="47510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n t 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g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t y</a:t>
            </a:r>
            <a:r>
              <a:rPr dirty="0" sz="1600" spc="44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S e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v 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44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x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 n c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spc="-50" b="1" i="1">
                <a:latin typeface="Century Schoolbook"/>
                <a:cs typeface="Century Schoolbook"/>
              </a:rPr>
              <a:t>e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381000" y="6451091"/>
            <a:ext cx="8382000" cy="0"/>
          </a:xfrm>
          <a:custGeom>
            <a:avLst/>
            <a:gdLst/>
            <a:ahLst/>
            <a:cxnLst/>
            <a:rect l="l" t="t" r="r" b="b"/>
            <a:pathLst>
              <a:path w="8382000" h="0">
                <a:moveTo>
                  <a:pt x="0" y="0"/>
                </a:moveTo>
                <a:lnTo>
                  <a:pt x="8382000" y="0"/>
                </a:lnTo>
              </a:path>
            </a:pathLst>
          </a:custGeom>
          <a:ln w="57912">
            <a:solidFill>
              <a:srgbClr val="0B2C8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1000" y="1231391"/>
            <a:ext cx="8382000" cy="0"/>
          </a:xfrm>
          <a:custGeom>
            <a:avLst/>
            <a:gdLst/>
            <a:ahLst/>
            <a:cxnLst/>
            <a:rect l="l" t="t" r="r" b="b"/>
            <a:pathLst>
              <a:path w="8382000" h="0">
                <a:moveTo>
                  <a:pt x="0" y="0"/>
                </a:moveTo>
                <a:lnTo>
                  <a:pt x="8382000" y="0"/>
                </a:lnTo>
              </a:path>
            </a:pathLst>
          </a:custGeom>
          <a:ln w="57912">
            <a:solidFill>
              <a:srgbClr val="0B2C8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668" y="89916"/>
            <a:ext cx="1347203" cy="1062227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288290">
              <a:lnSpc>
                <a:spcPct val="100000"/>
              </a:lnSpc>
              <a:spcBef>
                <a:spcPts val="105"/>
              </a:spcBef>
            </a:pPr>
            <a:r>
              <a:rPr dirty="0" sz="3200" spc="-10"/>
              <a:t>milConnect</a:t>
            </a:r>
            <a:endParaRPr sz="3200"/>
          </a:p>
        </p:txBody>
      </p:sp>
      <p:sp>
        <p:nvSpPr>
          <p:cNvPr id="7" name="object 7" descr=""/>
          <p:cNvSpPr txBox="1"/>
          <p:nvPr/>
        </p:nvSpPr>
        <p:spPr>
          <a:xfrm>
            <a:off x="752348" y="1164690"/>
            <a:ext cx="7847330" cy="2585720"/>
          </a:xfrm>
          <a:prstGeom prst="rect">
            <a:avLst/>
          </a:prstGeom>
        </p:spPr>
        <p:txBody>
          <a:bodyPr wrap="square" lIns="0" tIns="104140" rIns="0" bIns="0" rtlCol="0" vert="horz">
            <a:spAutoFit/>
          </a:bodyPr>
          <a:lstStyle/>
          <a:p>
            <a:pPr marL="294005" indent="-281305">
              <a:lnSpc>
                <a:spcPct val="100000"/>
              </a:lnSpc>
              <a:spcBef>
                <a:spcPts val="820"/>
              </a:spcBef>
              <a:buClr>
                <a:srgbClr val="141C77"/>
              </a:buClr>
              <a:buSzPct val="79166"/>
              <a:buFont typeface="Wingdings"/>
              <a:buChar char=""/>
              <a:tabLst>
                <a:tab pos="294005" algn="l"/>
              </a:tabLst>
            </a:pPr>
            <a:r>
              <a:rPr dirty="0" sz="2400" b="1">
                <a:latin typeface="Arial"/>
                <a:cs typeface="Arial"/>
              </a:rPr>
              <a:t>Ensure</a:t>
            </a:r>
            <a:r>
              <a:rPr dirty="0" sz="2400" spc="-4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you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have</a:t>
            </a:r>
            <a:r>
              <a:rPr dirty="0" sz="2400" spc="-4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created</a:t>
            </a:r>
            <a:r>
              <a:rPr dirty="0" sz="2400" spc="-3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a</a:t>
            </a:r>
            <a:r>
              <a:rPr dirty="0" sz="2400" spc="-4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DS</a:t>
            </a:r>
            <a:r>
              <a:rPr dirty="0" sz="2400" spc="-40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login</a:t>
            </a:r>
            <a:endParaRPr sz="2400">
              <a:latin typeface="Arial"/>
              <a:cs typeface="Arial"/>
            </a:endParaRPr>
          </a:p>
          <a:p>
            <a:pPr marL="520065">
              <a:lnSpc>
                <a:spcPct val="100000"/>
              </a:lnSpc>
              <a:spcBef>
                <a:spcPts val="720"/>
              </a:spcBef>
            </a:pPr>
            <a:r>
              <a:rPr dirty="0" sz="2400" b="1">
                <a:latin typeface="Arial"/>
                <a:cs typeface="Arial"/>
              </a:rPr>
              <a:t>*</a:t>
            </a:r>
            <a:r>
              <a:rPr dirty="0" sz="2400" spc="-6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Username</a:t>
            </a:r>
            <a:r>
              <a:rPr dirty="0" sz="2400" spc="-3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and</a:t>
            </a:r>
            <a:r>
              <a:rPr dirty="0" sz="2400" spc="-55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Password</a:t>
            </a:r>
            <a:endParaRPr sz="2400">
              <a:latin typeface="Arial"/>
              <a:cs typeface="Arial"/>
            </a:endParaRPr>
          </a:p>
          <a:p>
            <a:pPr marL="294005" marR="5080" indent="-281940">
              <a:lnSpc>
                <a:spcPct val="100000"/>
              </a:lnSpc>
              <a:spcBef>
                <a:spcPts val="720"/>
              </a:spcBef>
              <a:buClr>
                <a:srgbClr val="141C77"/>
              </a:buClr>
              <a:buSzPct val="79166"/>
              <a:buFont typeface="Wingdings"/>
              <a:buChar char=""/>
              <a:tabLst>
                <a:tab pos="294005" algn="l"/>
              </a:tabLst>
            </a:pPr>
            <a:r>
              <a:rPr dirty="0" sz="2400" b="1">
                <a:latin typeface="Arial"/>
                <a:cs typeface="Arial"/>
              </a:rPr>
              <a:t>Navigate</a:t>
            </a:r>
            <a:r>
              <a:rPr dirty="0" sz="2400" spc="-80" b="1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to </a:t>
            </a:r>
            <a:r>
              <a:rPr dirty="0" u="sng" sz="2400" spc="-10" b="1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Arial"/>
                <a:cs typeface="Arial"/>
                <a:hlinkClick r:id="rId3"/>
              </a:rPr>
              <a:t>https://milconnect.dmdc.osd.mil/milconnect/</a:t>
            </a:r>
            <a:r>
              <a:rPr dirty="0" u="none" sz="2400" spc="70" b="1">
                <a:solidFill>
                  <a:srgbClr val="CCCCFF"/>
                </a:solidFill>
                <a:latin typeface="Arial"/>
                <a:cs typeface="Arial"/>
              </a:rPr>
              <a:t> </a:t>
            </a:r>
            <a:r>
              <a:rPr dirty="0" u="none" sz="2400" b="1">
                <a:latin typeface="Arial"/>
                <a:cs typeface="Arial"/>
              </a:rPr>
              <a:t>in</a:t>
            </a:r>
            <a:r>
              <a:rPr dirty="0" u="none" sz="2400" spc="110" b="1">
                <a:latin typeface="Arial"/>
                <a:cs typeface="Arial"/>
              </a:rPr>
              <a:t> </a:t>
            </a:r>
            <a:r>
              <a:rPr dirty="0" u="none" sz="2400" spc="-20" b="1">
                <a:latin typeface="Arial"/>
                <a:cs typeface="Arial"/>
              </a:rPr>
              <a:t>your </a:t>
            </a:r>
            <a:r>
              <a:rPr dirty="0" u="none" sz="2400" spc="-10" b="1">
                <a:latin typeface="Arial"/>
                <a:cs typeface="Arial"/>
              </a:rPr>
              <a:t>browser</a:t>
            </a:r>
            <a:endParaRPr sz="2400">
              <a:latin typeface="Arial"/>
              <a:cs typeface="Arial"/>
            </a:endParaRPr>
          </a:p>
          <a:p>
            <a:pPr marL="294005" indent="-281305">
              <a:lnSpc>
                <a:spcPct val="100000"/>
              </a:lnSpc>
              <a:spcBef>
                <a:spcPts val="720"/>
              </a:spcBef>
              <a:buClr>
                <a:srgbClr val="141C77"/>
              </a:buClr>
              <a:buSzPct val="79166"/>
              <a:buFont typeface="Wingdings"/>
              <a:buChar char=""/>
              <a:tabLst>
                <a:tab pos="294005" algn="l"/>
              </a:tabLst>
            </a:pPr>
            <a:r>
              <a:rPr dirty="0" sz="2400" b="1">
                <a:latin typeface="Arial"/>
                <a:cs typeface="Arial"/>
              </a:rPr>
              <a:t>Click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“Sign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In”</a:t>
            </a:r>
            <a:r>
              <a:rPr dirty="0" sz="2400" spc="-3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in</a:t>
            </a:r>
            <a:r>
              <a:rPr dirty="0" sz="2400" spc="-4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the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upper</a:t>
            </a:r>
            <a:r>
              <a:rPr dirty="0" sz="2400" spc="-2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right</a:t>
            </a:r>
            <a:r>
              <a:rPr dirty="0" sz="2400" spc="-3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hand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corner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8739" y="6554596"/>
            <a:ext cx="65659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>
                <a:solidFill>
                  <a:srgbClr val="959595"/>
                </a:solidFill>
                <a:latin typeface="Arial"/>
                <a:cs typeface="Arial"/>
              </a:rPr>
              <a:t>10/21/2020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955568" y="6554596"/>
            <a:ext cx="9588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0">
                <a:solidFill>
                  <a:srgbClr val="7E7E7E"/>
                </a:solidFill>
                <a:latin typeface="Arial"/>
                <a:cs typeface="Arial"/>
              </a:rPr>
              <a:t>2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664207" y="3791258"/>
            <a:ext cx="5554980" cy="2442210"/>
            <a:chOff x="1664207" y="3791258"/>
            <a:chExt cx="5554980" cy="2442210"/>
          </a:xfrm>
        </p:grpSpPr>
        <p:pic>
          <p:nvPicPr>
            <p:cNvPr id="11" name="object 1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64207" y="3811523"/>
              <a:ext cx="5554980" cy="2421623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6102653" y="3791258"/>
              <a:ext cx="727710" cy="531495"/>
            </a:xfrm>
            <a:custGeom>
              <a:avLst/>
              <a:gdLst/>
              <a:ahLst/>
              <a:cxnLst/>
              <a:rect l="l" t="t" r="r" b="b"/>
              <a:pathLst>
                <a:path w="727709" h="531495">
                  <a:moveTo>
                    <a:pt x="429488" y="0"/>
                  </a:moveTo>
                  <a:lnTo>
                    <a:pt x="445554" y="132740"/>
                  </a:lnTo>
                  <a:lnTo>
                    <a:pt x="0" y="186689"/>
                  </a:lnTo>
                  <a:lnTo>
                    <a:pt x="32143" y="452170"/>
                  </a:lnTo>
                  <a:lnTo>
                    <a:pt x="477710" y="398221"/>
                  </a:lnTo>
                  <a:lnTo>
                    <a:pt x="493776" y="530961"/>
                  </a:lnTo>
                  <a:lnTo>
                    <a:pt x="727113" y="233337"/>
                  </a:lnTo>
                  <a:lnTo>
                    <a:pt x="429488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1000" y="1231391"/>
            <a:ext cx="8382000" cy="0"/>
          </a:xfrm>
          <a:custGeom>
            <a:avLst/>
            <a:gdLst/>
            <a:ahLst/>
            <a:cxnLst/>
            <a:rect l="l" t="t" r="r" b="b"/>
            <a:pathLst>
              <a:path w="8382000" h="0">
                <a:moveTo>
                  <a:pt x="0" y="0"/>
                </a:moveTo>
                <a:lnTo>
                  <a:pt x="8382000" y="0"/>
                </a:lnTo>
              </a:path>
            </a:pathLst>
          </a:custGeom>
          <a:ln w="57912">
            <a:solidFill>
              <a:srgbClr val="0B2C8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668" y="89916"/>
            <a:ext cx="1347203" cy="106222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milConnect</a:t>
            </a:r>
          </a:p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71700" y="1350263"/>
            <a:ext cx="4756403" cy="4997195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74139" y="5300099"/>
            <a:ext cx="5112385" cy="14903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016885" marR="508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016885" algn="l"/>
                <a:tab pos="3074670" algn="l"/>
              </a:tabLst>
            </a:pPr>
            <a:r>
              <a:rPr dirty="0" sz="1600">
                <a:latin typeface="Times New Roman"/>
                <a:cs typeface="Times New Roman"/>
              </a:rPr>
              <a:t>	</a:t>
            </a:r>
            <a:r>
              <a:rPr dirty="0" sz="1600">
                <a:latin typeface="Arial"/>
                <a:cs typeface="Arial"/>
              </a:rPr>
              <a:t>If</a:t>
            </a:r>
            <a:r>
              <a:rPr dirty="0" sz="1600" spc="-1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you</a:t>
            </a:r>
            <a:r>
              <a:rPr dirty="0" sz="1600" spc="1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need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assistance </a:t>
            </a:r>
            <a:r>
              <a:rPr dirty="0" sz="1600">
                <a:latin typeface="Arial"/>
                <a:cs typeface="Arial"/>
              </a:rPr>
              <a:t>with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your</a:t>
            </a:r>
            <a:r>
              <a:rPr dirty="0" sz="1600" spc="-1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account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 spc="-20">
                <a:latin typeface="Arial"/>
                <a:cs typeface="Arial"/>
              </a:rPr>
              <a:t>look </a:t>
            </a:r>
            <a:r>
              <a:rPr dirty="0" sz="1600">
                <a:latin typeface="Arial"/>
                <a:cs typeface="Arial"/>
              </a:rPr>
              <a:t>through</a:t>
            </a:r>
            <a:r>
              <a:rPr dirty="0" sz="1600" spc="-1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these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options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n t 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g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t y</a:t>
            </a:r>
            <a:r>
              <a:rPr dirty="0" sz="1600" spc="44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S e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v 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44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x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 n c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spc="-50" b="1" i="1">
                <a:latin typeface="Century Schoolbook"/>
                <a:cs typeface="Century Schoolbook"/>
              </a:rPr>
              <a:t>e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51434" y="3138817"/>
            <a:ext cx="1821180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6700" marR="5080" indent="-25463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66700" algn="l"/>
                <a:tab pos="299085" algn="l"/>
              </a:tabLst>
            </a:pPr>
            <a:r>
              <a:rPr dirty="0" sz="1800">
                <a:latin typeface="Times New Roman"/>
                <a:cs typeface="Times New Roman"/>
              </a:rPr>
              <a:t>	</a:t>
            </a:r>
            <a:r>
              <a:rPr dirty="0" sz="1800">
                <a:latin typeface="Arial"/>
                <a:cs typeface="Arial"/>
              </a:rPr>
              <a:t>Input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DS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20">
                <a:latin typeface="Arial"/>
                <a:cs typeface="Arial"/>
              </a:rPr>
              <a:t>Login </a:t>
            </a:r>
            <a:r>
              <a:rPr dirty="0" sz="1800">
                <a:latin typeface="Arial"/>
                <a:cs typeface="Arial"/>
              </a:rPr>
              <a:t>username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and </a:t>
            </a:r>
            <a:r>
              <a:rPr dirty="0" sz="1800" spc="-10">
                <a:latin typeface="Arial"/>
                <a:cs typeface="Arial"/>
              </a:rPr>
              <a:t>password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2075648" y="3745558"/>
            <a:ext cx="2024380" cy="2501900"/>
            <a:chOff x="2075648" y="3745558"/>
            <a:chExt cx="2024380" cy="2501900"/>
          </a:xfrm>
        </p:grpSpPr>
        <p:sp>
          <p:nvSpPr>
            <p:cNvPr id="9" name="object 9" descr=""/>
            <p:cNvSpPr/>
            <p:nvPr/>
          </p:nvSpPr>
          <p:spPr>
            <a:xfrm>
              <a:off x="2075648" y="3745558"/>
              <a:ext cx="1976120" cy="655320"/>
            </a:xfrm>
            <a:custGeom>
              <a:avLst/>
              <a:gdLst/>
              <a:ahLst/>
              <a:cxnLst/>
              <a:rect l="l" t="t" r="r" b="b"/>
              <a:pathLst>
                <a:path w="1976120" h="655320">
                  <a:moveTo>
                    <a:pt x="19608" y="0"/>
                  </a:moveTo>
                  <a:lnTo>
                    <a:pt x="0" y="67183"/>
                  </a:lnTo>
                  <a:lnTo>
                    <a:pt x="1898827" y="621271"/>
                  </a:lnTo>
                  <a:lnTo>
                    <a:pt x="1889023" y="654862"/>
                  </a:lnTo>
                  <a:lnTo>
                    <a:pt x="1975802" y="607275"/>
                  </a:lnTo>
                  <a:lnTo>
                    <a:pt x="1928228" y="520496"/>
                  </a:lnTo>
                  <a:lnTo>
                    <a:pt x="1918436" y="554088"/>
                  </a:lnTo>
                  <a:lnTo>
                    <a:pt x="19608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2458212" y="5157216"/>
              <a:ext cx="1612900" cy="1061085"/>
            </a:xfrm>
            <a:custGeom>
              <a:avLst/>
              <a:gdLst/>
              <a:ahLst/>
              <a:cxnLst/>
              <a:rect l="l" t="t" r="r" b="b"/>
              <a:pathLst>
                <a:path w="1612900" h="1061085">
                  <a:moveTo>
                    <a:pt x="0" y="0"/>
                  </a:moveTo>
                  <a:lnTo>
                    <a:pt x="1612391" y="0"/>
                  </a:lnTo>
                  <a:lnTo>
                    <a:pt x="1612391" y="1060703"/>
                  </a:lnTo>
                  <a:lnTo>
                    <a:pt x="0" y="1060703"/>
                  </a:lnTo>
                  <a:lnTo>
                    <a:pt x="0" y="0"/>
                  </a:lnTo>
                  <a:close/>
                </a:path>
              </a:pathLst>
            </a:custGeom>
            <a:ln w="57912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4139" y="6521260"/>
            <a:ext cx="47510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n t 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g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t y</a:t>
            </a:r>
            <a:r>
              <a:rPr dirty="0" sz="1600" spc="44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S e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v 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44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x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 n c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spc="-50" b="1" i="1">
                <a:latin typeface="Century Schoolbook"/>
                <a:cs typeface="Century Schoolbook"/>
              </a:rPr>
              <a:t>e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381000" y="6451091"/>
            <a:ext cx="8382000" cy="0"/>
          </a:xfrm>
          <a:custGeom>
            <a:avLst/>
            <a:gdLst/>
            <a:ahLst/>
            <a:cxnLst/>
            <a:rect l="l" t="t" r="r" b="b"/>
            <a:pathLst>
              <a:path w="8382000" h="0">
                <a:moveTo>
                  <a:pt x="0" y="0"/>
                </a:moveTo>
                <a:lnTo>
                  <a:pt x="8382000" y="0"/>
                </a:lnTo>
              </a:path>
            </a:pathLst>
          </a:custGeom>
          <a:ln w="57912">
            <a:solidFill>
              <a:srgbClr val="0B2C8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1000" y="1231391"/>
            <a:ext cx="8382000" cy="0"/>
          </a:xfrm>
          <a:custGeom>
            <a:avLst/>
            <a:gdLst/>
            <a:ahLst/>
            <a:cxnLst/>
            <a:rect l="l" t="t" r="r" b="b"/>
            <a:pathLst>
              <a:path w="8382000" h="0">
                <a:moveTo>
                  <a:pt x="0" y="0"/>
                </a:moveTo>
                <a:lnTo>
                  <a:pt x="8382000" y="0"/>
                </a:lnTo>
              </a:path>
            </a:pathLst>
          </a:custGeom>
          <a:ln w="57912">
            <a:solidFill>
              <a:srgbClr val="0B2C8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668" y="89916"/>
            <a:ext cx="1347203" cy="1062227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milConnect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8955531" y="6554596"/>
            <a:ext cx="9588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0">
                <a:solidFill>
                  <a:srgbClr val="7E7E7E"/>
                </a:solidFill>
                <a:latin typeface="Arial"/>
                <a:cs typeface="Arial"/>
              </a:rPr>
              <a:t>4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205740" y="2094631"/>
            <a:ext cx="8601710" cy="4257675"/>
            <a:chOff x="205740" y="2094631"/>
            <a:chExt cx="8601710" cy="4257675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5740" y="2639567"/>
              <a:ext cx="8601455" cy="3712464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957833" y="3108197"/>
              <a:ext cx="1150620" cy="219710"/>
            </a:xfrm>
            <a:custGeom>
              <a:avLst/>
              <a:gdLst/>
              <a:ahLst/>
              <a:cxnLst/>
              <a:rect l="l" t="t" r="r" b="b"/>
              <a:pathLst>
                <a:path w="1150620" h="219710">
                  <a:moveTo>
                    <a:pt x="0" y="109727"/>
                  </a:moveTo>
                  <a:lnTo>
                    <a:pt x="38725" y="70067"/>
                  </a:lnTo>
                  <a:lnTo>
                    <a:pt x="103078" y="47036"/>
                  </a:lnTo>
                  <a:lnTo>
                    <a:pt x="145197" y="36851"/>
                  </a:lnTo>
                  <a:lnTo>
                    <a:pt x="193226" y="27691"/>
                  </a:lnTo>
                  <a:lnTo>
                    <a:pt x="246625" y="19658"/>
                  </a:lnTo>
                  <a:lnTo>
                    <a:pt x="304856" y="12855"/>
                  </a:lnTo>
                  <a:lnTo>
                    <a:pt x="367379" y="7385"/>
                  </a:lnTo>
                  <a:lnTo>
                    <a:pt x="433655" y="3350"/>
                  </a:lnTo>
                  <a:lnTo>
                    <a:pt x="503145" y="854"/>
                  </a:lnTo>
                  <a:lnTo>
                    <a:pt x="575310" y="0"/>
                  </a:lnTo>
                  <a:lnTo>
                    <a:pt x="647474" y="854"/>
                  </a:lnTo>
                  <a:lnTo>
                    <a:pt x="716964" y="3350"/>
                  </a:lnTo>
                  <a:lnTo>
                    <a:pt x="783240" y="7385"/>
                  </a:lnTo>
                  <a:lnTo>
                    <a:pt x="845763" y="12855"/>
                  </a:lnTo>
                  <a:lnTo>
                    <a:pt x="903994" y="19658"/>
                  </a:lnTo>
                  <a:lnTo>
                    <a:pt x="957393" y="27691"/>
                  </a:lnTo>
                  <a:lnTo>
                    <a:pt x="1005422" y="36851"/>
                  </a:lnTo>
                  <a:lnTo>
                    <a:pt x="1047541" y="47036"/>
                  </a:lnTo>
                  <a:lnTo>
                    <a:pt x="1111894" y="70067"/>
                  </a:lnTo>
                  <a:lnTo>
                    <a:pt x="1146137" y="95963"/>
                  </a:lnTo>
                  <a:lnTo>
                    <a:pt x="1150620" y="109727"/>
                  </a:lnTo>
                  <a:lnTo>
                    <a:pt x="1146137" y="123492"/>
                  </a:lnTo>
                  <a:lnTo>
                    <a:pt x="1111894" y="149388"/>
                  </a:lnTo>
                  <a:lnTo>
                    <a:pt x="1047541" y="172419"/>
                  </a:lnTo>
                  <a:lnTo>
                    <a:pt x="1005422" y="182604"/>
                  </a:lnTo>
                  <a:lnTo>
                    <a:pt x="957393" y="191764"/>
                  </a:lnTo>
                  <a:lnTo>
                    <a:pt x="903994" y="199797"/>
                  </a:lnTo>
                  <a:lnTo>
                    <a:pt x="845763" y="206600"/>
                  </a:lnTo>
                  <a:lnTo>
                    <a:pt x="783240" y="212070"/>
                  </a:lnTo>
                  <a:lnTo>
                    <a:pt x="716964" y="216105"/>
                  </a:lnTo>
                  <a:lnTo>
                    <a:pt x="647474" y="218601"/>
                  </a:lnTo>
                  <a:lnTo>
                    <a:pt x="575310" y="219455"/>
                  </a:lnTo>
                  <a:lnTo>
                    <a:pt x="503145" y="218601"/>
                  </a:lnTo>
                  <a:lnTo>
                    <a:pt x="433655" y="216105"/>
                  </a:lnTo>
                  <a:lnTo>
                    <a:pt x="367379" y="212070"/>
                  </a:lnTo>
                  <a:lnTo>
                    <a:pt x="304856" y="206600"/>
                  </a:lnTo>
                  <a:lnTo>
                    <a:pt x="246625" y="199797"/>
                  </a:lnTo>
                  <a:lnTo>
                    <a:pt x="193226" y="191764"/>
                  </a:lnTo>
                  <a:lnTo>
                    <a:pt x="145197" y="182604"/>
                  </a:lnTo>
                  <a:lnTo>
                    <a:pt x="103078" y="172419"/>
                  </a:lnTo>
                  <a:lnTo>
                    <a:pt x="38725" y="149388"/>
                  </a:lnTo>
                  <a:lnTo>
                    <a:pt x="4482" y="123492"/>
                  </a:lnTo>
                  <a:lnTo>
                    <a:pt x="0" y="109727"/>
                  </a:lnTo>
                  <a:close/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2033243" y="2094631"/>
              <a:ext cx="530225" cy="998219"/>
            </a:xfrm>
            <a:custGeom>
              <a:avLst/>
              <a:gdLst/>
              <a:ahLst/>
              <a:cxnLst/>
              <a:rect l="l" t="t" r="r" b="b"/>
              <a:pathLst>
                <a:path w="530225" h="998219">
                  <a:moveTo>
                    <a:pt x="426148" y="0"/>
                  </a:moveTo>
                  <a:lnTo>
                    <a:pt x="51854" y="871766"/>
                  </a:lnTo>
                  <a:lnTo>
                    <a:pt x="0" y="849502"/>
                  </a:lnTo>
                  <a:lnTo>
                    <a:pt x="59182" y="997737"/>
                  </a:lnTo>
                  <a:lnTo>
                    <a:pt x="207416" y="938555"/>
                  </a:lnTo>
                  <a:lnTo>
                    <a:pt x="155562" y="916292"/>
                  </a:lnTo>
                  <a:lnTo>
                    <a:pt x="529856" y="44526"/>
                  </a:lnTo>
                  <a:lnTo>
                    <a:pt x="426148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561340" y="1491657"/>
            <a:ext cx="627824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6700" marR="5080" indent="-25463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66700" algn="l"/>
                <a:tab pos="298450" algn="l"/>
              </a:tabLst>
            </a:pPr>
            <a:r>
              <a:rPr dirty="0" sz="1800">
                <a:latin typeface="Times New Roman"/>
                <a:cs typeface="Times New Roman"/>
              </a:rPr>
              <a:t>	</a:t>
            </a:r>
            <a:r>
              <a:rPr dirty="0" sz="1800">
                <a:latin typeface="Arial"/>
                <a:cs typeface="Arial"/>
              </a:rPr>
              <a:t>Once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redirected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home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screen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after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logon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please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click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on </a:t>
            </a:r>
            <a:r>
              <a:rPr dirty="0" sz="1800" spc="-10">
                <a:latin typeface="Arial"/>
                <a:cs typeface="Arial"/>
              </a:rPr>
              <a:t>“Correspondence/Documentation”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1000" y="1231391"/>
            <a:ext cx="8382000" cy="0"/>
          </a:xfrm>
          <a:custGeom>
            <a:avLst/>
            <a:gdLst/>
            <a:ahLst/>
            <a:cxnLst/>
            <a:rect l="l" t="t" r="r" b="b"/>
            <a:pathLst>
              <a:path w="8382000" h="0">
                <a:moveTo>
                  <a:pt x="0" y="0"/>
                </a:moveTo>
                <a:lnTo>
                  <a:pt x="8382000" y="0"/>
                </a:lnTo>
              </a:path>
            </a:pathLst>
          </a:custGeom>
          <a:ln w="57912">
            <a:solidFill>
              <a:srgbClr val="0B2C8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668" y="89916"/>
            <a:ext cx="1347203" cy="106222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milConnect</a:t>
            </a:r>
          </a:p>
        </p:txBody>
      </p:sp>
      <p:grpSp>
        <p:nvGrpSpPr>
          <p:cNvPr id="5" name="object 5" descr=""/>
          <p:cNvGrpSpPr/>
          <p:nvPr/>
        </p:nvGrpSpPr>
        <p:grpSpPr>
          <a:xfrm>
            <a:off x="379476" y="2630423"/>
            <a:ext cx="8356600" cy="3726179"/>
            <a:chOff x="379476" y="2630423"/>
            <a:chExt cx="8356600" cy="3726179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9476" y="2630423"/>
              <a:ext cx="8356091" cy="3726179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152906" y="3752849"/>
              <a:ext cx="1489075" cy="269875"/>
            </a:xfrm>
            <a:custGeom>
              <a:avLst/>
              <a:gdLst/>
              <a:ahLst/>
              <a:cxnLst/>
              <a:rect l="l" t="t" r="r" b="b"/>
              <a:pathLst>
                <a:path w="1489075" h="269875">
                  <a:moveTo>
                    <a:pt x="0" y="134874"/>
                  </a:moveTo>
                  <a:lnTo>
                    <a:pt x="33470" y="94767"/>
                  </a:lnTo>
                  <a:lnTo>
                    <a:pt x="89853" y="70586"/>
                  </a:lnTo>
                  <a:lnTo>
                    <a:pt x="127144" y="59466"/>
                  </a:lnTo>
                  <a:lnTo>
                    <a:pt x="170001" y="49083"/>
                  </a:lnTo>
                  <a:lnTo>
                    <a:pt x="218051" y="39504"/>
                  </a:lnTo>
                  <a:lnTo>
                    <a:pt x="270919" y="30799"/>
                  </a:lnTo>
                  <a:lnTo>
                    <a:pt x="328231" y="23035"/>
                  </a:lnTo>
                  <a:lnTo>
                    <a:pt x="389613" y="16279"/>
                  </a:lnTo>
                  <a:lnTo>
                    <a:pt x="454690" y="10599"/>
                  </a:lnTo>
                  <a:lnTo>
                    <a:pt x="523089" y="6063"/>
                  </a:lnTo>
                  <a:lnTo>
                    <a:pt x="594436" y="2740"/>
                  </a:lnTo>
                  <a:lnTo>
                    <a:pt x="668355" y="696"/>
                  </a:lnTo>
                  <a:lnTo>
                    <a:pt x="744474" y="0"/>
                  </a:lnTo>
                  <a:lnTo>
                    <a:pt x="820592" y="696"/>
                  </a:lnTo>
                  <a:lnTo>
                    <a:pt x="894511" y="2740"/>
                  </a:lnTo>
                  <a:lnTo>
                    <a:pt x="965858" y="6063"/>
                  </a:lnTo>
                  <a:lnTo>
                    <a:pt x="1034257" y="10599"/>
                  </a:lnTo>
                  <a:lnTo>
                    <a:pt x="1099334" y="16279"/>
                  </a:lnTo>
                  <a:lnTo>
                    <a:pt x="1160716" y="23035"/>
                  </a:lnTo>
                  <a:lnTo>
                    <a:pt x="1218028" y="30799"/>
                  </a:lnTo>
                  <a:lnTo>
                    <a:pt x="1270896" y="39504"/>
                  </a:lnTo>
                  <a:lnTo>
                    <a:pt x="1318946" y="49083"/>
                  </a:lnTo>
                  <a:lnTo>
                    <a:pt x="1361803" y="59466"/>
                  </a:lnTo>
                  <a:lnTo>
                    <a:pt x="1399094" y="70586"/>
                  </a:lnTo>
                  <a:lnTo>
                    <a:pt x="1455477" y="94767"/>
                  </a:lnTo>
                  <a:lnTo>
                    <a:pt x="1485104" y="121084"/>
                  </a:lnTo>
                  <a:lnTo>
                    <a:pt x="1488948" y="134874"/>
                  </a:lnTo>
                  <a:lnTo>
                    <a:pt x="1485104" y="148663"/>
                  </a:lnTo>
                  <a:lnTo>
                    <a:pt x="1455477" y="174980"/>
                  </a:lnTo>
                  <a:lnTo>
                    <a:pt x="1399094" y="199161"/>
                  </a:lnTo>
                  <a:lnTo>
                    <a:pt x="1361803" y="210281"/>
                  </a:lnTo>
                  <a:lnTo>
                    <a:pt x="1318946" y="220664"/>
                  </a:lnTo>
                  <a:lnTo>
                    <a:pt x="1270896" y="230243"/>
                  </a:lnTo>
                  <a:lnTo>
                    <a:pt x="1218028" y="238948"/>
                  </a:lnTo>
                  <a:lnTo>
                    <a:pt x="1160716" y="246712"/>
                  </a:lnTo>
                  <a:lnTo>
                    <a:pt x="1099334" y="253468"/>
                  </a:lnTo>
                  <a:lnTo>
                    <a:pt x="1034257" y="259148"/>
                  </a:lnTo>
                  <a:lnTo>
                    <a:pt x="965858" y="263684"/>
                  </a:lnTo>
                  <a:lnTo>
                    <a:pt x="894511" y="267007"/>
                  </a:lnTo>
                  <a:lnTo>
                    <a:pt x="820592" y="269051"/>
                  </a:lnTo>
                  <a:lnTo>
                    <a:pt x="744474" y="269748"/>
                  </a:lnTo>
                  <a:lnTo>
                    <a:pt x="668355" y="269051"/>
                  </a:lnTo>
                  <a:lnTo>
                    <a:pt x="594436" y="267007"/>
                  </a:lnTo>
                  <a:lnTo>
                    <a:pt x="523089" y="263684"/>
                  </a:lnTo>
                  <a:lnTo>
                    <a:pt x="454690" y="259148"/>
                  </a:lnTo>
                  <a:lnTo>
                    <a:pt x="389613" y="253468"/>
                  </a:lnTo>
                  <a:lnTo>
                    <a:pt x="328231" y="246712"/>
                  </a:lnTo>
                  <a:lnTo>
                    <a:pt x="270919" y="238948"/>
                  </a:lnTo>
                  <a:lnTo>
                    <a:pt x="218051" y="230243"/>
                  </a:lnTo>
                  <a:lnTo>
                    <a:pt x="170001" y="220664"/>
                  </a:lnTo>
                  <a:lnTo>
                    <a:pt x="127144" y="210281"/>
                  </a:lnTo>
                  <a:lnTo>
                    <a:pt x="89853" y="199161"/>
                  </a:lnTo>
                  <a:lnTo>
                    <a:pt x="33470" y="174980"/>
                  </a:lnTo>
                  <a:lnTo>
                    <a:pt x="3843" y="148663"/>
                  </a:lnTo>
                  <a:lnTo>
                    <a:pt x="0" y="134874"/>
                  </a:lnTo>
                  <a:close/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646007" y="1660991"/>
            <a:ext cx="760031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6700" marR="5080" indent="-25463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66700" algn="l"/>
                <a:tab pos="299085" algn="l"/>
              </a:tabLst>
            </a:pPr>
            <a:r>
              <a:rPr dirty="0" sz="1800">
                <a:latin typeface="Times New Roman"/>
                <a:cs typeface="Times New Roman"/>
              </a:rPr>
              <a:t>	</a:t>
            </a:r>
            <a:r>
              <a:rPr dirty="0" sz="1800">
                <a:latin typeface="Arial"/>
                <a:cs typeface="Arial"/>
              </a:rPr>
              <a:t>Next,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select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“Defense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Personnel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Records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Information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(DPRIS)”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from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the </a:t>
            </a:r>
            <a:r>
              <a:rPr dirty="0" sz="1800">
                <a:latin typeface="Arial"/>
                <a:cs typeface="Arial"/>
              </a:rPr>
              <a:t>dropdown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menu.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2276148" y="1966173"/>
            <a:ext cx="1140460" cy="1718945"/>
          </a:xfrm>
          <a:custGeom>
            <a:avLst/>
            <a:gdLst/>
            <a:ahLst/>
            <a:cxnLst/>
            <a:rect l="l" t="t" r="r" b="b"/>
            <a:pathLst>
              <a:path w="1140460" h="1718945">
                <a:moveTo>
                  <a:pt x="996454" y="0"/>
                </a:moveTo>
                <a:lnTo>
                  <a:pt x="71869" y="1531340"/>
                </a:lnTo>
                <a:lnTo>
                  <a:pt x="0" y="1487957"/>
                </a:lnTo>
                <a:lnTo>
                  <a:pt x="56946" y="1718462"/>
                </a:lnTo>
                <a:lnTo>
                  <a:pt x="287464" y="1661515"/>
                </a:lnTo>
                <a:lnTo>
                  <a:pt x="215595" y="1618132"/>
                </a:lnTo>
                <a:lnTo>
                  <a:pt x="1140193" y="86779"/>
                </a:lnTo>
                <a:lnTo>
                  <a:pt x="996454" y="0"/>
                </a:lnTo>
                <a:close/>
              </a:path>
            </a:pathLst>
          </a:custGeom>
          <a:solidFill>
            <a:srgbClr val="00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374139" y="6524131"/>
            <a:ext cx="4751070" cy="26924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n t 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g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t y</a:t>
            </a:r>
            <a:r>
              <a:rPr dirty="0" sz="1600" spc="44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S e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v 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44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x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 n c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spc="-50" b="1" i="1">
                <a:latin typeface="Century Schoolbook"/>
                <a:cs typeface="Century Schoolbook"/>
              </a:rPr>
              <a:t>e</a:t>
            </a:r>
            <a:endParaRPr sz="16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207263" y="2081211"/>
            <a:ext cx="8775700" cy="4399280"/>
            <a:chOff x="207263" y="2081211"/>
            <a:chExt cx="8775700" cy="439928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7263" y="2311907"/>
              <a:ext cx="8775191" cy="4075175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1058417" y="3472433"/>
              <a:ext cx="966469" cy="312420"/>
            </a:xfrm>
            <a:custGeom>
              <a:avLst/>
              <a:gdLst/>
              <a:ahLst/>
              <a:cxnLst/>
              <a:rect l="l" t="t" r="r" b="b"/>
              <a:pathLst>
                <a:path w="966469" h="312420">
                  <a:moveTo>
                    <a:pt x="0" y="156209"/>
                  </a:moveTo>
                  <a:lnTo>
                    <a:pt x="20454" y="111094"/>
                  </a:lnTo>
                  <a:lnTo>
                    <a:pt x="77831" y="71152"/>
                  </a:lnTo>
                  <a:lnTo>
                    <a:pt x="118497" y="53725"/>
                  </a:lnTo>
                  <a:lnTo>
                    <a:pt x="166153" y="38316"/>
                  </a:lnTo>
                  <a:lnTo>
                    <a:pt x="220050" y="25166"/>
                  </a:lnTo>
                  <a:lnTo>
                    <a:pt x="279441" y="14518"/>
                  </a:lnTo>
                  <a:lnTo>
                    <a:pt x="343579" y="6613"/>
                  </a:lnTo>
                  <a:lnTo>
                    <a:pt x="411717" y="1693"/>
                  </a:lnTo>
                  <a:lnTo>
                    <a:pt x="483108" y="0"/>
                  </a:lnTo>
                  <a:lnTo>
                    <a:pt x="554498" y="1693"/>
                  </a:lnTo>
                  <a:lnTo>
                    <a:pt x="622636" y="6613"/>
                  </a:lnTo>
                  <a:lnTo>
                    <a:pt x="686774" y="14518"/>
                  </a:lnTo>
                  <a:lnTo>
                    <a:pt x="746165" y="25166"/>
                  </a:lnTo>
                  <a:lnTo>
                    <a:pt x="800062" y="38316"/>
                  </a:lnTo>
                  <a:lnTo>
                    <a:pt x="847718" y="53725"/>
                  </a:lnTo>
                  <a:lnTo>
                    <a:pt x="888384" y="71152"/>
                  </a:lnTo>
                  <a:lnTo>
                    <a:pt x="921314" y="90356"/>
                  </a:lnTo>
                  <a:lnTo>
                    <a:pt x="960977" y="133126"/>
                  </a:lnTo>
                  <a:lnTo>
                    <a:pt x="966216" y="156209"/>
                  </a:lnTo>
                  <a:lnTo>
                    <a:pt x="960977" y="179293"/>
                  </a:lnTo>
                  <a:lnTo>
                    <a:pt x="921314" y="222063"/>
                  </a:lnTo>
                  <a:lnTo>
                    <a:pt x="888384" y="241267"/>
                  </a:lnTo>
                  <a:lnTo>
                    <a:pt x="847718" y="258694"/>
                  </a:lnTo>
                  <a:lnTo>
                    <a:pt x="800062" y="274103"/>
                  </a:lnTo>
                  <a:lnTo>
                    <a:pt x="746165" y="287253"/>
                  </a:lnTo>
                  <a:lnTo>
                    <a:pt x="686774" y="297901"/>
                  </a:lnTo>
                  <a:lnTo>
                    <a:pt x="622636" y="305806"/>
                  </a:lnTo>
                  <a:lnTo>
                    <a:pt x="554498" y="310726"/>
                  </a:lnTo>
                  <a:lnTo>
                    <a:pt x="483108" y="312419"/>
                  </a:lnTo>
                  <a:lnTo>
                    <a:pt x="411717" y="310726"/>
                  </a:lnTo>
                  <a:lnTo>
                    <a:pt x="343579" y="305806"/>
                  </a:lnTo>
                  <a:lnTo>
                    <a:pt x="279441" y="297901"/>
                  </a:lnTo>
                  <a:lnTo>
                    <a:pt x="220050" y="287253"/>
                  </a:lnTo>
                  <a:lnTo>
                    <a:pt x="166153" y="274103"/>
                  </a:lnTo>
                  <a:lnTo>
                    <a:pt x="118497" y="258694"/>
                  </a:lnTo>
                  <a:lnTo>
                    <a:pt x="77831" y="241267"/>
                  </a:lnTo>
                  <a:lnTo>
                    <a:pt x="44901" y="222063"/>
                  </a:lnTo>
                  <a:lnTo>
                    <a:pt x="5238" y="179293"/>
                  </a:lnTo>
                  <a:lnTo>
                    <a:pt x="0" y="156209"/>
                  </a:lnTo>
                  <a:close/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894338" y="2081211"/>
              <a:ext cx="1320165" cy="1446530"/>
            </a:xfrm>
            <a:custGeom>
              <a:avLst/>
              <a:gdLst/>
              <a:ahLst/>
              <a:cxnLst/>
              <a:rect l="l" t="t" r="r" b="b"/>
              <a:pathLst>
                <a:path w="1320164" h="1446529">
                  <a:moveTo>
                    <a:pt x="1209014" y="0"/>
                  </a:moveTo>
                  <a:lnTo>
                    <a:pt x="55346" y="1285709"/>
                  </a:lnTo>
                  <a:lnTo>
                    <a:pt x="0" y="1236040"/>
                  </a:lnTo>
                  <a:lnTo>
                    <a:pt x="11366" y="1446098"/>
                  </a:lnTo>
                  <a:lnTo>
                    <a:pt x="221424" y="1434731"/>
                  </a:lnTo>
                  <a:lnTo>
                    <a:pt x="166065" y="1385049"/>
                  </a:lnTo>
                  <a:lnTo>
                    <a:pt x="1319733" y="99339"/>
                  </a:lnTo>
                  <a:lnTo>
                    <a:pt x="1209014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381000" y="1231391"/>
            <a:ext cx="8382000" cy="0"/>
          </a:xfrm>
          <a:custGeom>
            <a:avLst/>
            <a:gdLst/>
            <a:ahLst/>
            <a:cxnLst/>
            <a:rect l="l" t="t" r="r" b="b"/>
            <a:pathLst>
              <a:path w="8382000" h="0">
                <a:moveTo>
                  <a:pt x="0" y="0"/>
                </a:moveTo>
                <a:lnTo>
                  <a:pt x="8382000" y="0"/>
                </a:lnTo>
              </a:path>
            </a:pathLst>
          </a:custGeom>
          <a:ln w="57912">
            <a:solidFill>
              <a:srgbClr val="0B2C8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1668" y="89916"/>
            <a:ext cx="1347203" cy="1062227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milConnect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1374139" y="6524131"/>
            <a:ext cx="4751070" cy="26924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n t 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g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t y</a:t>
            </a:r>
            <a:r>
              <a:rPr dirty="0" sz="1600" spc="44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S e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v 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44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x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 n c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spc="-50" b="1" i="1">
                <a:latin typeface="Century Schoolbook"/>
                <a:cs typeface="Century Schoolbook"/>
              </a:rPr>
              <a:t>e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35940" y="1559391"/>
            <a:ext cx="37141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9085" algn="l"/>
              </a:tabLst>
            </a:pPr>
            <a:r>
              <a:rPr dirty="0" sz="1800">
                <a:latin typeface="Arial"/>
                <a:cs typeface="Arial"/>
              </a:rPr>
              <a:t>Click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on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“Request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Personnel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File”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1909" y="1993173"/>
            <a:ext cx="6370830" cy="425399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81000" y="1231391"/>
            <a:ext cx="8382000" cy="0"/>
          </a:xfrm>
          <a:custGeom>
            <a:avLst/>
            <a:gdLst/>
            <a:ahLst/>
            <a:cxnLst/>
            <a:rect l="l" t="t" r="r" b="b"/>
            <a:pathLst>
              <a:path w="8382000" h="0">
                <a:moveTo>
                  <a:pt x="0" y="0"/>
                </a:moveTo>
                <a:lnTo>
                  <a:pt x="8382000" y="0"/>
                </a:lnTo>
              </a:path>
            </a:pathLst>
          </a:custGeom>
          <a:ln w="57912">
            <a:solidFill>
              <a:srgbClr val="0B2C8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1668" y="89916"/>
            <a:ext cx="1347203" cy="1062227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milConnect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707312" y="1291630"/>
            <a:ext cx="39046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9085" algn="l"/>
              </a:tabLst>
            </a:pPr>
            <a:r>
              <a:rPr dirty="0" sz="1800">
                <a:latin typeface="Arial"/>
                <a:cs typeface="Arial"/>
              </a:rPr>
              <a:t>Select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“Request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my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Personnel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File”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199644" y="1569719"/>
            <a:ext cx="8783320" cy="4834255"/>
            <a:chOff x="199644" y="1569719"/>
            <a:chExt cx="8783320" cy="4834255"/>
          </a:xfrm>
        </p:grpSpPr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53355" y="1586483"/>
              <a:ext cx="4229099" cy="751319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228600" y="1598675"/>
              <a:ext cx="6640195" cy="4776470"/>
            </a:xfrm>
            <a:custGeom>
              <a:avLst/>
              <a:gdLst/>
              <a:ahLst/>
              <a:cxnLst/>
              <a:rect l="l" t="t" r="r" b="b"/>
              <a:pathLst>
                <a:path w="6640195" h="4776470">
                  <a:moveTo>
                    <a:pt x="4642104" y="0"/>
                  </a:moveTo>
                  <a:lnTo>
                    <a:pt x="6640067" y="0"/>
                  </a:lnTo>
                  <a:lnTo>
                    <a:pt x="6640067" y="528827"/>
                  </a:lnTo>
                  <a:lnTo>
                    <a:pt x="4642104" y="528827"/>
                  </a:lnTo>
                  <a:lnTo>
                    <a:pt x="4642104" y="0"/>
                  </a:lnTo>
                  <a:close/>
                </a:path>
                <a:path w="6640195" h="4776470">
                  <a:moveTo>
                    <a:pt x="0" y="4361688"/>
                  </a:moveTo>
                  <a:lnTo>
                    <a:pt x="1213104" y="4361688"/>
                  </a:lnTo>
                  <a:lnTo>
                    <a:pt x="1213104" y="4776216"/>
                  </a:lnTo>
                  <a:lnTo>
                    <a:pt x="0" y="4776216"/>
                  </a:lnTo>
                  <a:lnTo>
                    <a:pt x="0" y="4361688"/>
                  </a:lnTo>
                  <a:close/>
                </a:path>
              </a:pathLst>
            </a:custGeom>
            <a:ln w="57912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510069" y="5888027"/>
              <a:ext cx="641350" cy="286385"/>
            </a:xfrm>
            <a:custGeom>
              <a:avLst/>
              <a:gdLst/>
              <a:ahLst/>
              <a:cxnLst/>
              <a:rect l="l" t="t" r="r" b="b"/>
              <a:pathLst>
                <a:path w="641350" h="286385">
                  <a:moveTo>
                    <a:pt x="617804" y="0"/>
                  </a:moveTo>
                  <a:lnTo>
                    <a:pt x="60909" y="177165"/>
                  </a:lnTo>
                  <a:lnTo>
                    <a:pt x="49390" y="140957"/>
                  </a:lnTo>
                  <a:lnTo>
                    <a:pt x="0" y="236423"/>
                  </a:lnTo>
                  <a:lnTo>
                    <a:pt x="95465" y="285813"/>
                  </a:lnTo>
                  <a:lnTo>
                    <a:pt x="83947" y="249593"/>
                  </a:lnTo>
                  <a:lnTo>
                    <a:pt x="640842" y="72428"/>
                  </a:lnTo>
                  <a:lnTo>
                    <a:pt x="617804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/>
          <p:nvPr/>
        </p:nvSpPr>
        <p:spPr>
          <a:xfrm>
            <a:off x="1742439" y="3887641"/>
            <a:ext cx="3482340" cy="8801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9085" algn="l"/>
              </a:tabLst>
            </a:pPr>
            <a:r>
              <a:rPr dirty="0" sz="1400">
                <a:latin typeface="Arial"/>
                <a:cs typeface="Arial"/>
              </a:rPr>
              <a:t>Fill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in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all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applicable</a:t>
            </a:r>
            <a:r>
              <a:rPr dirty="0" sz="1400" spc="-55">
                <a:latin typeface="Arial"/>
                <a:cs typeface="Arial"/>
              </a:rPr>
              <a:t> </a:t>
            </a:r>
            <a:r>
              <a:rPr dirty="0" sz="1400" spc="-20">
                <a:latin typeface="Arial"/>
                <a:cs typeface="Arial"/>
              </a:rPr>
              <a:t>info:</a:t>
            </a:r>
            <a:endParaRPr sz="140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Arial"/>
                <a:cs typeface="Arial"/>
              </a:rPr>
              <a:t>*Email/Confirm</a:t>
            </a:r>
            <a:r>
              <a:rPr dirty="0" sz="1400" spc="-7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Email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(personal</a:t>
            </a:r>
            <a:r>
              <a:rPr dirty="0" sz="1400" spc="-6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email)</a:t>
            </a:r>
            <a:endParaRPr sz="140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</a:pPr>
            <a:r>
              <a:rPr dirty="0" sz="1400">
                <a:latin typeface="Arial"/>
                <a:cs typeface="Arial"/>
              </a:rPr>
              <a:t>*OMPF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System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=</a:t>
            </a:r>
            <a:r>
              <a:rPr dirty="0" sz="1400" spc="-95">
                <a:latin typeface="Arial"/>
                <a:cs typeface="Arial"/>
              </a:rPr>
              <a:t> </a:t>
            </a:r>
            <a:r>
              <a:rPr dirty="0" sz="1400" spc="-25">
                <a:latin typeface="Arial"/>
                <a:cs typeface="Arial"/>
              </a:rPr>
              <a:t>AF</a:t>
            </a:r>
            <a:endParaRPr sz="140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</a:pPr>
            <a:r>
              <a:rPr dirty="0" sz="1400">
                <a:latin typeface="Arial"/>
                <a:cs typeface="Arial"/>
              </a:rPr>
              <a:t>*Required</a:t>
            </a:r>
            <a:r>
              <a:rPr dirty="0" sz="1400" spc="-5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documents</a:t>
            </a:r>
            <a:r>
              <a:rPr dirty="0" sz="1400" spc="-5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(all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that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apply)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74139" y="6524131"/>
            <a:ext cx="4751070" cy="26924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n t 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g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t y</a:t>
            </a:r>
            <a:r>
              <a:rPr dirty="0" sz="1600" spc="44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S e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v 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44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x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 n c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spc="-50" b="1" i="1">
                <a:latin typeface="Century Schoolbook"/>
                <a:cs typeface="Century Schoolbook"/>
              </a:rPr>
              <a:t>e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42439" y="5381161"/>
            <a:ext cx="3387090" cy="453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7810" marR="5080" indent="-24574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57810" algn="l"/>
                <a:tab pos="299085" algn="l"/>
              </a:tabLst>
            </a:pP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>
                <a:latin typeface="Arial"/>
                <a:cs typeface="Arial"/>
              </a:rPr>
              <a:t>Click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“Create</a:t>
            </a:r>
            <a:r>
              <a:rPr dirty="0" sz="1400" spc="-5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and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Send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Request”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 spc="-20">
                <a:latin typeface="Arial"/>
                <a:cs typeface="Arial"/>
              </a:rPr>
              <a:t>when </a:t>
            </a:r>
            <a:r>
              <a:rPr dirty="0" sz="1400">
                <a:latin typeface="Arial"/>
                <a:cs typeface="Arial"/>
              </a:rPr>
              <a:t>all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selections</a:t>
            </a:r>
            <a:r>
              <a:rPr dirty="0" sz="1400" spc="-60">
                <a:latin typeface="Arial"/>
                <a:cs typeface="Arial"/>
              </a:rPr>
              <a:t> </a:t>
            </a:r>
            <a:r>
              <a:rPr dirty="0" sz="1400" spc="-20">
                <a:latin typeface="Arial"/>
                <a:cs typeface="Arial"/>
              </a:rPr>
              <a:t>made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81000" y="3800855"/>
            <a:ext cx="8382000" cy="2679700"/>
            <a:chOff x="381000" y="3800855"/>
            <a:chExt cx="8382000" cy="26797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75232" y="3800855"/>
              <a:ext cx="5855207" cy="2618231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6016387" y="4829936"/>
              <a:ext cx="358775" cy="452755"/>
            </a:xfrm>
            <a:custGeom>
              <a:avLst/>
              <a:gdLst/>
              <a:ahLst/>
              <a:cxnLst/>
              <a:rect l="l" t="t" r="r" b="b"/>
              <a:pathLst>
                <a:path w="358775" h="452754">
                  <a:moveTo>
                    <a:pt x="358254" y="0"/>
                  </a:moveTo>
                  <a:lnTo>
                    <a:pt x="0" y="452564"/>
                  </a:lnTo>
                </a:path>
              </a:pathLst>
            </a:custGeom>
            <a:ln w="28956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23082" y="5339714"/>
              <a:ext cx="392430" cy="55244"/>
            </a:xfrm>
            <a:custGeom>
              <a:avLst/>
              <a:gdLst/>
              <a:ahLst/>
              <a:cxnLst/>
              <a:rect l="l" t="t" r="r" b="b"/>
              <a:pathLst>
                <a:path w="392430" h="55245">
                  <a:moveTo>
                    <a:pt x="0" y="0"/>
                  </a:moveTo>
                  <a:lnTo>
                    <a:pt x="392125" y="55118"/>
                  </a:lnTo>
                </a:path>
              </a:pathLst>
            </a:custGeom>
            <a:ln w="28956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381000" y="1231391"/>
            <a:ext cx="8382000" cy="0"/>
          </a:xfrm>
          <a:custGeom>
            <a:avLst/>
            <a:gdLst/>
            <a:ahLst/>
            <a:cxnLst/>
            <a:rect l="l" t="t" r="r" b="b"/>
            <a:pathLst>
              <a:path w="8382000" h="0">
                <a:moveTo>
                  <a:pt x="0" y="0"/>
                </a:moveTo>
                <a:lnTo>
                  <a:pt x="8382000" y="0"/>
                </a:lnTo>
              </a:path>
            </a:pathLst>
          </a:custGeom>
          <a:ln w="57912">
            <a:solidFill>
              <a:srgbClr val="0B2C8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1668" y="89916"/>
            <a:ext cx="1347203" cy="1062227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milConnect</a:t>
            </a:r>
          </a:p>
        </p:txBody>
      </p:sp>
      <p:sp>
        <p:nvSpPr>
          <p:cNvPr id="12" name="object 12" descr=""/>
          <p:cNvSpPr txBox="1"/>
          <p:nvPr/>
        </p:nvSpPr>
        <p:spPr>
          <a:xfrm>
            <a:off x="1374139" y="6524131"/>
            <a:ext cx="4751070" cy="26924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n t 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g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t y</a:t>
            </a:r>
            <a:r>
              <a:rPr dirty="0" sz="1600" spc="44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S e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v 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44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x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 n c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spc="-50" b="1" i="1">
                <a:latin typeface="Century Schoolbook"/>
                <a:cs typeface="Century Schoolbook"/>
              </a:rPr>
              <a:t>e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9085" algn="l"/>
              </a:tabLst>
            </a:pPr>
            <a:r>
              <a:rPr dirty="0" spc="-25"/>
              <a:t>You</a:t>
            </a:r>
            <a:r>
              <a:rPr dirty="0" spc="-45"/>
              <a:t> </a:t>
            </a:r>
            <a:r>
              <a:rPr dirty="0"/>
              <a:t>will</a:t>
            </a:r>
            <a:r>
              <a:rPr dirty="0" spc="5"/>
              <a:t> </a:t>
            </a:r>
            <a:r>
              <a:rPr dirty="0"/>
              <a:t>be</a:t>
            </a:r>
            <a:r>
              <a:rPr dirty="0" spc="-45"/>
              <a:t> </a:t>
            </a:r>
            <a:r>
              <a:rPr dirty="0"/>
              <a:t>redirected</a:t>
            </a:r>
            <a:r>
              <a:rPr dirty="0" spc="-30"/>
              <a:t> </a:t>
            </a:r>
            <a:r>
              <a:rPr dirty="0"/>
              <a:t>to</a:t>
            </a:r>
            <a:r>
              <a:rPr dirty="0" spc="-45"/>
              <a:t> </a:t>
            </a:r>
            <a:r>
              <a:rPr dirty="0"/>
              <a:t>the</a:t>
            </a:r>
            <a:r>
              <a:rPr dirty="0" spc="-45"/>
              <a:t> </a:t>
            </a:r>
            <a:r>
              <a:rPr dirty="0"/>
              <a:t>OMPF</a:t>
            </a:r>
            <a:r>
              <a:rPr dirty="0" spc="-40"/>
              <a:t> </a:t>
            </a:r>
            <a:r>
              <a:rPr dirty="0"/>
              <a:t>Requests</a:t>
            </a:r>
            <a:r>
              <a:rPr dirty="0" spc="-25"/>
              <a:t> </a:t>
            </a:r>
            <a:r>
              <a:rPr dirty="0" spc="-10"/>
              <a:t>page.</a:t>
            </a:r>
          </a:p>
          <a:p>
            <a:pPr marL="299085" indent="-286385">
              <a:lnSpc>
                <a:spcPct val="100000"/>
              </a:lnSpc>
              <a:buFont typeface="Wingdings"/>
              <a:buChar char=""/>
              <a:tabLst>
                <a:tab pos="299085" algn="l"/>
              </a:tabLst>
            </a:pPr>
            <a:r>
              <a:rPr dirty="0"/>
              <a:t>When</a:t>
            </a:r>
            <a:r>
              <a:rPr dirty="0" spc="-45"/>
              <a:t> </a:t>
            </a:r>
            <a:r>
              <a:rPr dirty="0"/>
              <a:t>the</a:t>
            </a:r>
            <a:r>
              <a:rPr dirty="0" spc="-35"/>
              <a:t> </a:t>
            </a:r>
            <a:r>
              <a:rPr dirty="0"/>
              <a:t>status</a:t>
            </a:r>
            <a:r>
              <a:rPr dirty="0" spc="-30"/>
              <a:t> </a:t>
            </a:r>
            <a:r>
              <a:rPr dirty="0"/>
              <a:t>states</a:t>
            </a:r>
            <a:r>
              <a:rPr dirty="0" spc="-30"/>
              <a:t> </a:t>
            </a:r>
            <a:r>
              <a:rPr dirty="0"/>
              <a:t>“Processing”</a:t>
            </a:r>
            <a:r>
              <a:rPr dirty="0" spc="-15"/>
              <a:t> </a:t>
            </a:r>
            <a:r>
              <a:rPr dirty="0"/>
              <a:t>you</a:t>
            </a:r>
            <a:r>
              <a:rPr dirty="0" spc="-10"/>
              <a:t> </a:t>
            </a:r>
            <a:r>
              <a:rPr dirty="0"/>
              <a:t>request</a:t>
            </a:r>
            <a:r>
              <a:rPr dirty="0" spc="-15"/>
              <a:t> </a:t>
            </a:r>
            <a:r>
              <a:rPr dirty="0"/>
              <a:t>has</a:t>
            </a:r>
            <a:r>
              <a:rPr dirty="0" spc="-30"/>
              <a:t> </a:t>
            </a:r>
            <a:r>
              <a:rPr dirty="0"/>
              <a:t>been</a:t>
            </a:r>
            <a:r>
              <a:rPr dirty="0" spc="-20"/>
              <a:t> </a:t>
            </a:r>
            <a:r>
              <a:rPr dirty="0"/>
              <a:t>received</a:t>
            </a:r>
            <a:r>
              <a:rPr dirty="0" spc="-15"/>
              <a:t> </a:t>
            </a:r>
            <a:r>
              <a:rPr dirty="0"/>
              <a:t>by</a:t>
            </a:r>
            <a:r>
              <a:rPr dirty="0" spc="-25"/>
              <a:t> </a:t>
            </a:r>
            <a:r>
              <a:rPr dirty="0" spc="-10"/>
              <a:t>DPRIS.</a:t>
            </a:r>
          </a:p>
          <a:p>
            <a:pPr marL="299085" marR="323850" indent="-287020">
              <a:lnSpc>
                <a:spcPct val="100000"/>
              </a:lnSpc>
              <a:buFont typeface="Wingdings"/>
              <a:buChar char=""/>
              <a:tabLst>
                <a:tab pos="329565" algn="l"/>
              </a:tabLst>
            </a:pPr>
            <a:r>
              <a:rPr dirty="0"/>
              <a:t>Requests</a:t>
            </a:r>
            <a:r>
              <a:rPr dirty="0" spc="-20"/>
              <a:t> </a:t>
            </a:r>
            <a:r>
              <a:rPr dirty="0"/>
              <a:t>should</a:t>
            </a:r>
            <a:r>
              <a:rPr dirty="0" spc="-25"/>
              <a:t> </a:t>
            </a:r>
            <a:r>
              <a:rPr dirty="0"/>
              <a:t>receive</a:t>
            </a:r>
            <a:r>
              <a:rPr dirty="0" spc="-25"/>
              <a:t> </a:t>
            </a:r>
            <a:r>
              <a:rPr dirty="0"/>
              <a:t>responses</a:t>
            </a:r>
            <a:r>
              <a:rPr dirty="0" spc="-10"/>
              <a:t> </a:t>
            </a:r>
            <a:r>
              <a:rPr dirty="0"/>
              <a:t>in</a:t>
            </a:r>
            <a:r>
              <a:rPr dirty="0" spc="-35"/>
              <a:t> </a:t>
            </a:r>
            <a:r>
              <a:rPr dirty="0" spc="-10"/>
              <a:t>24-</a:t>
            </a:r>
            <a:r>
              <a:rPr dirty="0"/>
              <a:t>48</a:t>
            </a:r>
            <a:r>
              <a:rPr dirty="0" spc="-25"/>
              <a:t> </a:t>
            </a:r>
            <a:r>
              <a:rPr dirty="0"/>
              <a:t>hours</a:t>
            </a:r>
            <a:r>
              <a:rPr dirty="0" spc="-20"/>
              <a:t> </a:t>
            </a:r>
            <a:r>
              <a:rPr dirty="0"/>
              <a:t>and</a:t>
            </a:r>
            <a:r>
              <a:rPr dirty="0" spc="-35"/>
              <a:t> </a:t>
            </a:r>
            <a:r>
              <a:rPr dirty="0"/>
              <a:t>member</a:t>
            </a:r>
            <a:r>
              <a:rPr dirty="0" spc="-20"/>
              <a:t> </a:t>
            </a:r>
            <a:r>
              <a:rPr dirty="0"/>
              <a:t>will</a:t>
            </a:r>
            <a:r>
              <a:rPr dirty="0" spc="10"/>
              <a:t> </a:t>
            </a:r>
            <a:r>
              <a:rPr dirty="0" spc="-10"/>
              <a:t>receive </a:t>
            </a:r>
            <a:r>
              <a:rPr dirty="0" spc="-10"/>
              <a:t>	</a:t>
            </a:r>
            <a:r>
              <a:rPr dirty="0"/>
              <a:t>an</a:t>
            </a:r>
            <a:r>
              <a:rPr dirty="0" spc="-30"/>
              <a:t> </a:t>
            </a:r>
            <a:r>
              <a:rPr dirty="0"/>
              <a:t>email</a:t>
            </a:r>
            <a:r>
              <a:rPr dirty="0" spc="-25"/>
              <a:t> </a:t>
            </a:r>
            <a:r>
              <a:rPr dirty="0"/>
              <a:t>notification</a:t>
            </a:r>
            <a:r>
              <a:rPr dirty="0" spc="-25"/>
              <a:t> </a:t>
            </a:r>
            <a:r>
              <a:rPr dirty="0" spc="-20"/>
              <a:t>from:</a:t>
            </a:r>
          </a:p>
          <a:p>
            <a:pPr marL="1219200">
              <a:lnSpc>
                <a:spcPct val="100000"/>
              </a:lnSpc>
            </a:pPr>
            <a:r>
              <a:rPr dirty="0" u="sng" spc="-1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hlinkClick r:id="rId4"/>
              </a:rPr>
              <a:t>dodhra.dodc-mb.dmdc.mbx.dpris-helpdesk@mail.mil</a:t>
            </a:r>
          </a:p>
          <a:p>
            <a:pPr marL="299085" marR="325120" indent="-287020">
              <a:lnSpc>
                <a:spcPct val="100000"/>
              </a:lnSpc>
              <a:buFont typeface="Wingdings"/>
              <a:buChar char=""/>
              <a:tabLst>
                <a:tab pos="329565" algn="l"/>
              </a:tabLst>
            </a:pPr>
            <a:r>
              <a:rPr dirty="0"/>
              <a:t>When</a:t>
            </a:r>
            <a:r>
              <a:rPr dirty="0" spc="-50"/>
              <a:t> </a:t>
            </a:r>
            <a:r>
              <a:rPr dirty="0"/>
              <a:t>request</a:t>
            </a:r>
            <a:r>
              <a:rPr dirty="0" spc="-15"/>
              <a:t> </a:t>
            </a:r>
            <a:r>
              <a:rPr dirty="0"/>
              <a:t>is</a:t>
            </a:r>
            <a:r>
              <a:rPr dirty="0" spc="-30"/>
              <a:t> </a:t>
            </a:r>
            <a:r>
              <a:rPr dirty="0"/>
              <a:t>complete</a:t>
            </a:r>
            <a:r>
              <a:rPr dirty="0" spc="-20"/>
              <a:t> </a:t>
            </a:r>
            <a:r>
              <a:rPr dirty="0"/>
              <a:t>member</a:t>
            </a:r>
            <a:r>
              <a:rPr dirty="0" spc="-15"/>
              <a:t> </a:t>
            </a:r>
            <a:r>
              <a:rPr dirty="0"/>
              <a:t>will</a:t>
            </a:r>
            <a:r>
              <a:rPr dirty="0" spc="10"/>
              <a:t> </a:t>
            </a:r>
            <a:r>
              <a:rPr dirty="0"/>
              <a:t>be</a:t>
            </a:r>
            <a:r>
              <a:rPr dirty="0" spc="-35"/>
              <a:t> </a:t>
            </a:r>
            <a:r>
              <a:rPr dirty="0"/>
              <a:t>able</a:t>
            </a:r>
            <a:r>
              <a:rPr dirty="0" spc="-20"/>
              <a:t> </a:t>
            </a:r>
            <a:r>
              <a:rPr dirty="0"/>
              <a:t>to</a:t>
            </a:r>
            <a:r>
              <a:rPr dirty="0" spc="-35"/>
              <a:t> </a:t>
            </a:r>
            <a:r>
              <a:rPr dirty="0"/>
              <a:t>access</a:t>
            </a:r>
            <a:r>
              <a:rPr dirty="0" spc="-30"/>
              <a:t> </a:t>
            </a:r>
            <a:r>
              <a:rPr dirty="0"/>
              <a:t>requested</a:t>
            </a:r>
            <a:r>
              <a:rPr dirty="0" spc="-20"/>
              <a:t> </a:t>
            </a:r>
            <a:r>
              <a:rPr dirty="0" spc="-10"/>
              <a:t>records </a:t>
            </a:r>
            <a:r>
              <a:rPr dirty="0" spc="-10"/>
              <a:t>	</a:t>
            </a:r>
            <a:r>
              <a:rPr dirty="0"/>
              <a:t>via</a:t>
            </a:r>
            <a:r>
              <a:rPr dirty="0" spc="-25"/>
              <a:t> </a:t>
            </a:r>
            <a:r>
              <a:rPr dirty="0"/>
              <a:t>milConnect</a:t>
            </a:r>
            <a:r>
              <a:rPr dirty="0" spc="-10"/>
              <a:t> </a:t>
            </a:r>
            <a:r>
              <a:rPr dirty="0"/>
              <a:t>by</a:t>
            </a:r>
            <a:r>
              <a:rPr dirty="0" spc="-30"/>
              <a:t> </a:t>
            </a:r>
            <a:r>
              <a:rPr dirty="0"/>
              <a:t>navigating</a:t>
            </a:r>
            <a:r>
              <a:rPr dirty="0" spc="-15"/>
              <a:t> </a:t>
            </a:r>
            <a:r>
              <a:rPr dirty="0"/>
              <a:t>back</a:t>
            </a:r>
            <a:r>
              <a:rPr dirty="0" spc="-15"/>
              <a:t> </a:t>
            </a:r>
            <a:r>
              <a:rPr dirty="0"/>
              <a:t>to</a:t>
            </a:r>
            <a:r>
              <a:rPr dirty="0" spc="-45"/>
              <a:t> </a:t>
            </a:r>
            <a:r>
              <a:rPr dirty="0"/>
              <a:t>the</a:t>
            </a:r>
            <a:r>
              <a:rPr dirty="0" spc="-35"/>
              <a:t> </a:t>
            </a:r>
            <a:r>
              <a:rPr dirty="0"/>
              <a:t>DPRIS</a:t>
            </a:r>
            <a:r>
              <a:rPr dirty="0" spc="-30"/>
              <a:t> </a:t>
            </a:r>
            <a:r>
              <a:rPr dirty="0"/>
              <a:t>OMPF</a:t>
            </a:r>
            <a:r>
              <a:rPr dirty="0" spc="-40"/>
              <a:t> </a:t>
            </a:r>
            <a:r>
              <a:rPr dirty="0"/>
              <a:t>Requests</a:t>
            </a:r>
            <a:r>
              <a:rPr dirty="0" spc="-15"/>
              <a:t> </a:t>
            </a:r>
            <a:r>
              <a:rPr dirty="0" spc="-10"/>
              <a:t>page: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121157" y="4997958"/>
            <a:ext cx="1109980" cy="421005"/>
          </a:xfrm>
          <a:prstGeom prst="rect">
            <a:avLst/>
          </a:prstGeom>
          <a:ln w="28956">
            <a:solidFill>
              <a:srgbClr val="00AF50"/>
            </a:solidFill>
          </a:ln>
        </p:spPr>
        <p:txBody>
          <a:bodyPr wrap="square" lIns="0" tIns="76835" rIns="0" bIns="0" rtlCol="0" vert="horz">
            <a:spAutoFit/>
          </a:bodyPr>
          <a:lstStyle/>
          <a:p>
            <a:pPr marL="38735">
              <a:lnSpc>
                <a:spcPct val="100000"/>
              </a:lnSpc>
              <a:spcBef>
                <a:spcPts val="605"/>
              </a:spcBef>
            </a:pPr>
            <a:r>
              <a:rPr dirty="0" sz="1600" spc="-10">
                <a:latin typeface="Arial"/>
                <a:cs typeface="Arial"/>
              </a:rPr>
              <a:t>Completed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467094" y="4751070"/>
            <a:ext cx="1109980" cy="421005"/>
          </a:xfrm>
          <a:prstGeom prst="rect">
            <a:avLst/>
          </a:prstGeom>
          <a:ln w="28955">
            <a:solidFill>
              <a:srgbClr val="00AF50"/>
            </a:solidFill>
          </a:ln>
        </p:spPr>
        <p:txBody>
          <a:bodyPr wrap="square" lIns="0" tIns="76835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605"/>
              </a:spcBef>
            </a:pPr>
            <a:r>
              <a:rPr dirty="0" sz="1600">
                <a:latin typeface="Arial"/>
                <a:cs typeface="Arial"/>
              </a:rPr>
              <a:t>View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Files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1000" y="1231391"/>
            <a:ext cx="8382000" cy="0"/>
          </a:xfrm>
          <a:custGeom>
            <a:avLst/>
            <a:gdLst/>
            <a:ahLst/>
            <a:cxnLst/>
            <a:rect l="l" t="t" r="r" b="b"/>
            <a:pathLst>
              <a:path w="8382000" h="0">
                <a:moveTo>
                  <a:pt x="0" y="0"/>
                </a:moveTo>
                <a:lnTo>
                  <a:pt x="8382000" y="0"/>
                </a:lnTo>
              </a:path>
            </a:pathLst>
          </a:custGeom>
          <a:ln w="57912">
            <a:solidFill>
              <a:srgbClr val="0B2C8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668" y="89916"/>
            <a:ext cx="1347203" cy="106222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milConnect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646007" y="1669457"/>
            <a:ext cx="7376159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9085" algn="l"/>
              </a:tabLst>
            </a:pPr>
            <a:r>
              <a:rPr dirty="0" sz="1800">
                <a:latin typeface="Arial"/>
                <a:cs typeface="Arial"/>
              </a:rPr>
              <a:t>Select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“View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Files”</a:t>
            </a:r>
            <a:endParaRPr sz="1800">
              <a:latin typeface="Arial"/>
              <a:cs typeface="Arial"/>
            </a:endParaRPr>
          </a:p>
          <a:p>
            <a:pPr marL="266700" marR="5080" indent="-254635">
              <a:lnSpc>
                <a:spcPct val="100000"/>
              </a:lnSpc>
              <a:buFont typeface="Wingdings"/>
              <a:buChar char=""/>
              <a:tabLst>
                <a:tab pos="266700" algn="l"/>
                <a:tab pos="299085" algn="l"/>
              </a:tabLst>
            </a:pPr>
            <a:r>
              <a:rPr dirty="0" sz="1800">
                <a:latin typeface="Times New Roman"/>
                <a:cs typeface="Times New Roman"/>
              </a:rPr>
              <a:t>	</a:t>
            </a:r>
            <a:r>
              <a:rPr dirty="0" sz="1800" spc="-25">
                <a:latin typeface="Arial"/>
                <a:cs typeface="Arial"/>
              </a:rPr>
              <a:t>You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can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download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each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file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individually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or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click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“Download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All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Files”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to </a:t>
            </a:r>
            <a:r>
              <a:rPr dirty="0" sz="1800">
                <a:latin typeface="Arial"/>
                <a:cs typeface="Arial"/>
              </a:rPr>
              <a:t>download</a:t>
            </a:r>
            <a:r>
              <a:rPr dirty="0" sz="1800" spc="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all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files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single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PDF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09310" y="2849537"/>
            <a:ext cx="6141525" cy="3250801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74139" y="6524131"/>
            <a:ext cx="4751070" cy="26924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n t 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g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i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t y</a:t>
            </a:r>
            <a:r>
              <a:rPr dirty="0" sz="1600" spc="44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S e r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v i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44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-</a:t>
            </a:r>
            <a:r>
              <a:rPr dirty="0" sz="1600" spc="459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x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c</a:t>
            </a:r>
            <a:r>
              <a:rPr dirty="0" sz="1600" spc="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5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l</a:t>
            </a:r>
            <a:r>
              <a:rPr dirty="0" sz="1600" spc="-10" b="1" i="1">
                <a:latin typeface="Century Schoolbook"/>
                <a:cs typeface="Century Schoolbook"/>
              </a:rPr>
              <a:t> </a:t>
            </a:r>
            <a:r>
              <a:rPr dirty="0" sz="1600" b="1" i="1">
                <a:latin typeface="Century Schoolbook"/>
                <a:cs typeface="Century Schoolbook"/>
              </a:rPr>
              <a:t>e n c</a:t>
            </a:r>
            <a:r>
              <a:rPr dirty="0" sz="1600" spc="-5" b="1" i="1">
                <a:latin typeface="Century Schoolbook"/>
                <a:cs typeface="Century Schoolbook"/>
              </a:rPr>
              <a:t> </a:t>
            </a:r>
            <a:r>
              <a:rPr dirty="0" sz="1600" spc="-50" b="1" i="1">
                <a:latin typeface="Century Schoolbook"/>
                <a:cs typeface="Century Schoolbook"/>
              </a:rPr>
              <a:t>e</a:t>
            </a:r>
            <a:endParaRPr sz="16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CCC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Company>U.S. Air Force</Company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COLE, SAVANNAH C SSgt USAF ANG 142 MXS/MXMPJ</dc:creator>
  <dc:title>DD Form 214</dc:title>
  <dcterms:created xsi:type="dcterms:W3CDTF">2025-04-03T14:48:33Z</dcterms:created>
  <dcterms:modified xsi:type="dcterms:W3CDTF">2025-04-03T14:48:33Z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0x010100144C98A655EC43449D084E4A9793D781</vt:lpwstr>
  </property>
  <property fmtid="{D5CDD505-2E9C-101B-9397-08002B2CF9AE}" pid="3" name="Created">
    <vt:filetime>2020-10-21T00:00:00Z</vt:filetime>
  </property>
  <property fmtid="{D5CDD505-2E9C-101B-9397-08002B2CF9AE}" pid="4" name="Creator">
    <vt:lpwstr>Acrobat PDFMaker 20 for PowerPoint</vt:lpwstr>
  </property>
  <property fmtid="{D5CDD505-2E9C-101B-9397-08002B2CF9AE}" pid="5" name="LastSaved">
    <vt:filetime>2025-04-03T00:00:00Z</vt:filetime>
  </property>
  <property fmtid="{D5CDD505-2E9C-101B-9397-08002B2CF9AE}" pid="6" name="Producer">
    <vt:lpwstr>Adobe PDF Library 20.12.75</vt:lpwstr>
  </property>
</Properties>
</file>